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832" r:id="rId2"/>
    <p:sldId id="836" r:id="rId3"/>
    <p:sldId id="815" r:id="rId4"/>
    <p:sldId id="837" r:id="rId5"/>
    <p:sldId id="839" r:id="rId6"/>
    <p:sldId id="838" r:id="rId7"/>
    <p:sldId id="840" r:id="rId8"/>
    <p:sldId id="844" r:id="rId9"/>
    <p:sldId id="841" r:id="rId10"/>
    <p:sldId id="842" r:id="rId11"/>
    <p:sldId id="843" r:id="rId12"/>
    <p:sldId id="725" r:id="rId13"/>
    <p:sldId id="800" r:id="rId14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a BACOVA" initials="MB" lastIdx="0" clrIdx="0"/>
  <p:cmAuthor id="1" name="Petra Polaskova" initials="PP" lastIdx="19" clrIdx="1">
    <p:extLst>
      <p:ext uri="{19B8F6BF-5375-455C-9EA6-DF929625EA0E}">
        <p15:presenceInfo xmlns:p15="http://schemas.microsoft.com/office/powerpoint/2012/main" userId="S-1-5-21-1216513887-4011534298-3988008075-2131" providerId="AD"/>
      </p:ext>
    </p:extLst>
  </p:cmAuthor>
  <p:cmAuthor id="2" name="Elena FERRARIO" initials="EF" lastIdx="12" clrIdx="2">
    <p:extLst>
      <p:ext uri="{19B8F6BF-5375-455C-9EA6-DF929625EA0E}">
        <p15:presenceInfo xmlns:p15="http://schemas.microsoft.com/office/powerpoint/2012/main" userId="S-1-5-21-1216513887-4011534298-3988008075-1155" providerId="AD"/>
      </p:ext>
    </p:extLst>
  </p:cmAuthor>
  <p:cmAuthor id="3" name="Marie Guitton" initials="MG" lastIdx="13" clrIdx="3">
    <p:extLst>
      <p:ext uri="{19B8F6BF-5375-455C-9EA6-DF929625EA0E}">
        <p15:presenceInfo xmlns:p15="http://schemas.microsoft.com/office/powerpoint/2012/main" userId="S-1-5-21-1216513887-4011534298-3988008075-2164" providerId="AD"/>
      </p:ext>
    </p:extLst>
  </p:cmAuthor>
  <p:cmAuthor id="4" name="Nicolas SINGER" initials="NS" lastIdx="1" clrIdx="4">
    <p:extLst>
      <p:ext uri="{19B8F6BF-5375-455C-9EA6-DF929625EA0E}">
        <p15:presenceInfo xmlns:p15="http://schemas.microsoft.com/office/powerpoint/2012/main" userId="S-1-5-21-1216513887-4011534298-3988008075-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608"/>
    <a:srgbClr val="1CB8CF"/>
    <a:srgbClr val="159961"/>
    <a:srgbClr val="98C222"/>
    <a:srgbClr val="006AB2"/>
    <a:srgbClr val="9CE0FE"/>
    <a:srgbClr val="03B4F3"/>
    <a:srgbClr val="99CCFF"/>
    <a:srgbClr val="33CC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5" autoAdjust="0"/>
    <p:restoredTop sz="86938" autoAdjust="0"/>
  </p:normalViewPr>
  <p:slideViewPr>
    <p:cSldViewPr>
      <p:cViewPr varScale="1">
        <p:scale>
          <a:sx n="77" d="100"/>
          <a:sy n="77" d="100"/>
        </p:scale>
        <p:origin x="161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66" y="66"/>
      </p:cViewPr>
      <p:guideLst>
        <p:guide orient="horz" pos="312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5-04-14T17:05:05.804" idx="13">
    <p:pos x="2738" y="1058"/>
    <p:text>why not presenting also the rest of the application pack?</p:text>
    <p:extLst>
      <p:ext uri="{C676402C-5697-4E1C-873F-D02D1690AC5C}">
        <p15:threadingInfo xmlns:p15="http://schemas.microsoft.com/office/powerpoint/2012/main" timeZoneBias="-120"/>
      </p:ext>
    </p:extLst>
  </p:cm>
  <p:cm authorId="4" dt="2015-04-14T19:04:52.407" idx="1">
    <p:pos x="2738" y="1194"/>
    <p:text>Because the presentation is about the assistance to applicants. The rest of the documents in the applicantion pack are not there to help applicants.</p:text>
    <p:extLst>
      <p:ext uri="{C676402C-5697-4E1C-873F-D02D1690AC5C}">
        <p15:threadingInfo xmlns:p15="http://schemas.microsoft.com/office/powerpoint/2012/main" timeZoneBias="-120">
          <p15:parentCm authorId="3" idx="13"/>
        </p15:threadingInfo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9C2B42DF-05A7-4A56-9A4D-172DAEA65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3" y="9428163"/>
            <a:ext cx="2886075" cy="496887"/>
          </a:xfrm>
          <a:prstGeom prst="rect">
            <a:avLst/>
          </a:prstGeom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6834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8" y="0"/>
            <a:ext cx="28860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1" y="4714879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8" y="9428163"/>
            <a:ext cx="28860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  <a:cs typeface="Arial" pitchFamily="34" charset="0"/>
              </a:defRPr>
            </a:lvl1pPr>
          </a:lstStyle>
          <a:p>
            <a:pPr>
              <a:defRPr/>
            </a:pPr>
            <a:fld id="{75D0C8AA-72B9-4786-8C60-4F267DFFF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0812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710D63-37BE-4721-A7B4-F3ED708ED4AA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t-EE" dirty="0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45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76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5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72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70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9E88D9-87DD-40FB-8595-B9C3FFCE6314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51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5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07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6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5D0C8AA-72B9-4786-8C60-4F267DFFF0C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DD80:Users:csauvage:Documents:%20OPERA%20MEUS:DOSSIERS%20EN%20COURS:INTERREG%20IV%20C:EXE:PPT:medias:images:onglet_all_03.gif" TargetMode="External"/><Relationship Id="rId7" Type="http://schemas.openxmlformats.org/officeDocument/2006/relationships/image" Target="DD80:Users:csauvage:Documents:%20OPERA%20MEUS:DOSSIERS%20EN%20COURS:INTERREG%20IV%20C:EXE:PPT:medias:INTERREG_IVC_LOGO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DD80:Users:csauvage:Documents:%20OPERA%20MEUS:DOSSIERS%20EN%20COURS:INTERREG%20IV%20C:EXE:PPT:medias:images:onglet_all_01.gif" TargetMode="Externa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7086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DD80:Users:csauvage:Documents: OPERA MEUS:DOSSIERS EN COURS:INTERREG IV C:EXE:PPT:medias:images:onglet_all_01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791200" y="152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133600" y="5257800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sp>
        <p:nvSpPr>
          <p:cNvPr id="599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705100"/>
            <a:ext cx="6553200" cy="457200"/>
          </a:xfrm>
          <a:prstGeom prst="rect">
            <a:avLst/>
          </a:prstGeom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GB"/>
              <a:t>Cliquez et modifiez le titre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14800"/>
            <a:ext cx="7848600" cy="493713"/>
          </a:xfrm>
          <a:prstGeom prst="rect">
            <a:avLst/>
          </a:prstGeom>
        </p:spPr>
        <p:txBody>
          <a:bodyPr/>
          <a:lstStyle>
            <a:lvl1pPr marL="0" indent="0">
              <a:defRPr b="0"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pic>
        <p:nvPicPr>
          <p:cNvPr id="16" name="Picture 34" descr="DD80:Users:csauvage:Documents: OPERA MEUS:DOSSIERS EN COURS:INTERREG IV C:EXE:PPT:medias:INTERREG_IVC_LOGO.png"/>
          <p:cNvPicPr>
            <a:picLocks noChangeAspect="1" noChangeArrowheads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23" y="859025"/>
            <a:ext cx="2843116" cy="99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21"/>
          <p:cNvGrpSpPr/>
          <p:nvPr userDrawn="1"/>
        </p:nvGrpSpPr>
        <p:grpSpPr>
          <a:xfrm>
            <a:off x="5076056" y="979164"/>
            <a:ext cx="3045717" cy="1135267"/>
            <a:chOff x="898267" y="344104"/>
            <a:chExt cx="3345257" cy="1212688"/>
          </a:xfrm>
        </p:grpSpPr>
        <p:pic>
          <p:nvPicPr>
            <p:cNvPr id="13" name="Image 2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67" y="344104"/>
              <a:ext cx="3080732" cy="896775"/>
            </a:xfrm>
            <a:prstGeom prst="rect">
              <a:avLst/>
            </a:prstGeom>
          </p:spPr>
        </p:pic>
        <p:sp>
          <p:nvSpPr>
            <p:cNvPr id="14" name="Zone de texte 3"/>
            <p:cNvSpPr txBox="1"/>
            <p:nvPr userDrawn="1"/>
          </p:nvSpPr>
          <p:spPr>
            <a:xfrm>
              <a:off x="971600" y="1272391"/>
              <a:ext cx="3271924" cy="28440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900" dirty="0">
                  <a:effectLst/>
                  <a:latin typeface="Arial"/>
                  <a:ea typeface="Arial"/>
                  <a:cs typeface="Times New Roman"/>
                </a:rPr>
                <a:t>European Union | European Regional Development Fund</a:t>
              </a:r>
              <a:endParaRPr lang="fr-FR" sz="900" dirty="0">
                <a:effectLst/>
                <a:latin typeface="Arial"/>
                <a:ea typeface="Arial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0008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375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4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DD80:Users:csauvage:Documents:%20OPERA%20MEUS:DOSSIERS%20EN%20COURS:INTERREG%20IV%20C:EXE:PPT:medias:images:onglet_all_03.gif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image" Target="DD80:Users:csauvage:Documents:%20OPERA%20MEUS:DOSSIERS%20EN%20COURS:INTERREG%20IV%20C:EXE:PPT:medias:onglet_all_02.gif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DD80:Users:csauvage:Documents:%20OPERA%20MEUS:DOSSIERS%20EN%20COURS:INTERREG%20IV%20C:EXE:PPT:medias:Flag_EU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DD80:Users:csauvage:Documents: OPERA MEUS:DOSSIERS EN COURS:INTERREG IV C:EXE:PPT:medias:onglet_all_02.gif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0" descr="DD80:Users:csauvage:Documents: OPERA MEUS:DOSSIERS EN COURS:INTERREG IV C:EXE:PPT:medias:images:onglet_all_03.gif"/>
          <p:cNvPicPr>
            <a:picLocks noChangeAspect="1" noChangeArrowheads="1"/>
          </p:cNvPicPr>
          <p:nvPr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0138"/>
            <a:ext cx="91440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23"/>
          <p:cNvSpPr txBox="1">
            <a:spLocks noChangeArrowheads="1"/>
          </p:cNvSpPr>
          <p:nvPr/>
        </p:nvSpPr>
        <p:spPr bwMode="auto">
          <a:xfrm>
            <a:off x="7938" y="6553200"/>
            <a:ext cx="457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4F9007A3-5312-4B30-94E0-C6D7ADB8199C}" type="slidenum">
              <a:rPr lang="nl-BE" sz="10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nl-BE" sz="9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27" descr="DD80:Users:csauvage:Documents: OPERA MEUS:DOSSIERS EN COURS:INTERREG IV C:EXE:PPT:medias:Flag_EU.png"/>
          <p:cNvPicPr>
            <a:picLocks noChangeAspect="1" noChangeArrowheads="1"/>
          </p:cNvPicPr>
          <p:nvPr/>
        </p:nvPicPr>
        <p:blipFill>
          <a:blip r:embed="rId13" r:link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400800"/>
            <a:ext cx="58261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6"/>
          <p:cNvSpPr txBox="1">
            <a:spLocks noChangeArrowheads="1"/>
          </p:cNvSpPr>
          <p:nvPr userDrawn="1"/>
        </p:nvSpPr>
        <p:spPr bwMode="auto">
          <a:xfrm>
            <a:off x="3491880" y="6581193"/>
            <a:ext cx="4248150" cy="29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GB" sz="1100" b="0" i="1" baseline="0" dirty="0" smtClean="0">
                <a:latin typeface="Arial" charset="0"/>
                <a:cs typeface="+mn-cs"/>
              </a:rPr>
              <a:t>Info Day Brussels – 24 April 2015</a:t>
            </a:r>
            <a:endParaRPr lang="en-GB" sz="1100" i="1" dirty="0"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7" r:id="rId1"/>
    <p:sldLayoutId id="2147485079" r:id="rId2"/>
    <p:sldLayoutId id="2147485094" r:id="rId3"/>
    <p:sldLayoutId id="2147485108" r:id="rId4"/>
    <p:sldLayoutId id="2147485109" r:id="rId5"/>
    <p:sldLayoutId id="2147485112" r:id="rId6"/>
    <p:sldLayoutId id="2147485113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defRPr sz="24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5"/>
        </a:buBlip>
        <a:defRPr sz="20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50000"/>
        <a:buFont typeface="Webdings" pitchFamily="18" charset="2"/>
        <a:buChar char="n"/>
        <a:defRPr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defRPr i="1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2" charset="2"/>
        <a:buChar char="t"/>
        <a:defRPr>
          <a:solidFill>
            <a:schemeClr val="hlink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SzPct val="60000"/>
        <a:buFont typeface="Wingdings" pitchFamily="1" charset="2"/>
        <a:buChar char="t"/>
        <a:defRPr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es/url?sa=i&amp;rct=j&amp;q=&amp;esrc=s&amp;frm=1&amp;source=images&amp;cd=&amp;cad=rja&amp;docid=fOjxx5bUG64BVM&amp;tbnid=AHBxkKIazAoe8M:&amp;ved=0CAUQjRw&amp;url=http://riicon.ca/new-website-form.html&amp;ei=O2l3Uqb0Feir0gXJtIDwDg&amp;bvm=bv.55819444,d.d2k&amp;psig=AFQjCNG0oN5zS15s4txMbwCqLVhNW0J1TQ&amp;ust=1383643794008994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23528" y="2708920"/>
            <a:ext cx="8676456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fr-FR" sz="4000" b="1" dirty="0" err="1" smtClean="0">
                <a:solidFill>
                  <a:srgbClr val="00316E"/>
                </a:solidFill>
                <a:latin typeface="Arial" pitchFamily="34" charset="0"/>
              </a:rPr>
              <a:t>Interreg</a:t>
            </a:r>
            <a:r>
              <a:rPr lang="fr-FR" sz="4000" b="1" dirty="0" smtClean="0">
                <a:solidFill>
                  <a:srgbClr val="00316E"/>
                </a:solidFill>
                <a:latin typeface="Arial" pitchFamily="34" charset="0"/>
              </a:rPr>
              <a:t> Europe</a:t>
            </a:r>
            <a:endParaRPr lang="en-GB" sz="4000" b="1" dirty="0" smtClean="0">
              <a:solidFill>
                <a:srgbClr val="00316E"/>
              </a:solidFill>
              <a:latin typeface="Arial" pitchFamily="34" charset="0"/>
            </a:endParaRPr>
          </a:p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1</a:t>
            </a:r>
            <a:r>
              <a:rPr lang="en-GB" sz="4000" b="1" baseline="30000" dirty="0" smtClean="0">
                <a:solidFill>
                  <a:srgbClr val="00316E"/>
                </a:solidFill>
                <a:latin typeface="Arial" pitchFamily="34" charset="0"/>
              </a:rPr>
              <a:t>st</a:t>
            </a: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 Call &amp; support </a:t>
            </a:r>
            <a:r>
              <a:rPr lang="en-GB" sz="4000" b="1" dirty="0">
                <a:solidFill>
                  <a:srgbClr val="00316E"/>
                </a:solidFill>
                <a:latin typeface="Arial" pitchFamily="34" charset="0"/>
              </a:rPr>
              <a:t>for </a:t>
            </a:r>
            <a:r>
              <a:rPr lang="en-GB" sz="4000" b="1" dirty="0" smtClean="0">
                <a:solidFill>
                  <a:srgbClr val="00316E"/>
                </a:solidFill>
                <a:latin typeface="Arial" pitchFamily="34" charset="0"/>
              </a:rPr>
              <a:t>applicants</a:t>
            </a:r>
            <a:endParaRPr lang="en-GB" sz="4000" b="1" dirty="0">
              <a:solidFill>
                <a:srgbClr val="00316E"/>
              </a:solidFill>
              <a:latin typeface="Arial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fr-FR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dirty="0" smtClean="0">
              <a:latin typeface="+mj-lt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GB" sz="2000" b="1" dirty="0" smtClean="0">
              <a:latin typeface="+mj-lt"/>
              <a:cs typeface="+mn-cs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b="1" dirty="0" smtClean="0">
                <a:latin typeface="+mj-lt"/>
                <a:cs typeface="+mn-cs"/>
              </a:rPr>
              <a:t>Marie Guitton </a:t>
            </a:r>
            <a:r>
              <a:rPr lang="en-GB" sz="2000" dirty="0">
                <a:solidFill>
                  <a:srgbClr val="00316E"/>
                </a:solidFill>
                <a:latin typeface="Arial" pitchFamily="34" charset="0"/>
              </a:rPr>
              <a:t>| </a:t>
            </a:r>
            <a:r>
              <a:rPr lang="en-GB" sz="2000" dirty="0" smtClean="0">
                <a:solidFill>
                  <a:srgbClr val="00316E"/>
                </a:solidFill>
                <a:latin typeface="Arial" pitchFamily="34" charset="0"/>
              </a:rPr>
              <a:t>Project Officer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en-GB" sz="2000" i="1" dirty="0" err="1" smtClean="0">
                <a:latin typeface="+mj-lt"/>
                <a:cs typeface="+mn-cs"/>
              </a:rPr>
              <a:t>Interreg</a:t>
            </a:r>
            <a:r>
              <a:rPr lang="en-GB" sz="2000" i="1" dirty="0" smtClean="0">
                <a:latin typeface="+mj-lt"/>
                <a:cs typeface="+mn-cs"/>
              </a:rPr>
              <a:t> Europe </a:t>
            </a:r>
            <a:r>
              <a:rPr lang="en-GB" sz="2000" i="1" dirty="0" smtClean="0">
                <a:solidFill>
                  <a:srgbClr val="00316E"/>
                </a:solidFill>
                <a:latin typeface="Arial" pitchFamily="34" charset="0"/>
              </a:rPr>
              <a:t>Secretariat</a:t>
            </a:r>
            <a:endParaRPr lang="en-GB" sz="2000" i="1" dirty="0">
              <a:solidFill>
                <a:srgbClr val="00316E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6296" y="6309320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1800" dirty="0" smtClean="0">
                <a:latin typeface="+mj-lt"/>
              </a:rPr>
              <a:t>24 </a:t>
            </a:r>
            <a:r>
              <a:rPr lang="en-GB" sz="1800" dirty="0">
                <a:latin typeface="+mj-lt"/>
              </a:rPr>
              <a:t>April 2015</a:t>
            </a:r>
          </a:p>
        </p:txBody>
      </p:sp>
    </p:spTree>
    <p:extLst>
      <p:ext uri="{BB962C8B-B14F-4D97-AF65-F5344CB8AC3E}">
        <p14:creationId xmlns:p14="http://schemas.microsoft.com/office/powerpoint/2010/main" val="283570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5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events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91845" y="808254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National information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events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or local participants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nformation about the programme &amp; funding opportunities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Inspiration from local project partners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201" y="3509528"/>
            <a:ext cx="3061218" cy="28235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3935" y="3530860"/>
            <a:ext cx="53267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Lead applicant 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workshops</a:t>
            </a:r>
            <a:endParaRPr lang="en-GB" b="1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2 events per call for proposals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(June 2015, tbc)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For lead applicants in projects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Guidance for submitting the application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Usually with individual consultations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1569368" cy="12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50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1331640" y="2132856"/>
            <a:ext cx="7478088" cy="4061200"/>
            <a:chOff x="1512727" y="1344891"/>
            <a:chExt cx="7101265" cy="3888272"/>
          </a:xfrm>
        </p:grpSpPr>
        <p:sp>
          <p:nvSpPr>
            <p:cNvPr id="5" name="TextBox 4"/>
            <p:cNvSpPr txBox="1"/>
            <p:nvPr/>
          </p:nvSpPr>
          <p:spPr>
            <a:xfrm>
              <a:off x="2539253" y="1344891"/>
              <a:ext cx="6049910" cy="892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interreg4c.eu/</a:t>
              </a:r>
              <a:r>
                <a:rPr lang="en-GB" b="1" dirty="0" err="1" smtClean="0">
                  <a:latin typeface="+mn-lt"/>
                  <a:cs typeface="+mn-cs"/>
                </a:rPr>
                <a:t>interreg-europe</a:t>
              </a:r>
              <a:endParaRPr lang="en-GB" b="1" dirty="0" smtClean="0">
                <a:latin typeface="+mn-lt"/>
                <a:cs typeface="+mn-cs"/>
              </a:endParaRPr>
            </a:p>
            <a:p>
              <a:pPr eaLnBrk="0" hangingPunct="0">
                <a:spcBef>
                  <a:spcPts val="600"/>
                </a:spcBef>
                <a:defRPr/>
              </a:pPr>
              <a:r>
                <a:rPr lang="en-GB" b="1" dirty="0">
                  <a:latin typeface="+mn-lt"/>
                  <a:cs typeface="+mn-cs"/>
                </a:rPr>
                <a:t>i</a:t>
              </a:r>
              <a:r>
                <a:rPr lang="en-GB" b="1" dirty="0" smtClean="0">
                  <a:latin typeface="+mn-lt"/>
                  <a:cs typeface="+mn-cs"/>
                </a:rPr>
                <a:t>nterregeurope.eu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4" name="Picture 2" descr="http://www.underconsideration.com/brandnew/archives/facebook_logo_detai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636912"/>
              <a:ext cx="538630" cy="574831"/>
            </a:xfrm>
            <a:prstGeom prst="rect">
              <a:avLst/>
            </a:prstGeom>
            <a:noFill/>
          </p:spPr>
        </p:pic>
        <p:pic>
          <p:nvPicPr>
            <p:cNvPr id="3076" name="Picture 4" descr="http://www.boxdroid.com/wp-content/uploads/2013/08/Logo-Twitter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682095"/>
              <a:ext cx="627850" cy="508633"/>
            </a:xfrm>
            <a:prstGeom prst="rect">
              <a:avLst/>
            </a:prstGeom>
            <a:noFill/>
          </p:spPr>
        </p:pic>
        <p:pic>
          <p:nvPicPr>
            <p:cNvPr id="7" name="Picture 6" descr="webdoc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887" y="4772438"/>
              <a:ext cx="824634" cy="4607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39253" y="2601528"/>
              <a:ext cx="6074739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facebook.com/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73763" y="3681648"/>
              <a:ext cx="5608181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dirty="0" smtClean="0">
                  <a:latin typeface="+mn-lt"/>
                  <a:cs typeface="+mn-cs"/>
                </a:rPr>
                <a:t>twitter.com/</a:t>
              </a:r>
              <a:r>
                <a:rPr lang="en-GB" b="1" dirty="0" err="1" smtClean="0">
                  <a:latin typeface="+mn-lt"/>
                  <a:cs typeface="+mn-cs"/>
                </a:rPr>
                <a:t>interregeurope</a:t>
              </a:r>
              <a:endParaRPr lang="et-EE" b="1" dirty="0">
                <a:latin typeface="+mn-lt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80602" y="4685154"/>
              <a:ext cx="4258583" cy="4529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fr-FR" b="1" dirty="0" smtClean="0">
                  <a:latin typeface="+mn-lt"/>
                  <a:cs typeface="+mn-cs"/>
                </a:rPr>
                <a:t>changing-regions.eu</a:t>
              </a:r>
              <a:endParaRPr lang="et-EE" b="1" dirty="0">
                <a:latin typeface="+mn-lt"/>
                <a:cs typeface="+mn-cs"/>
              </a:endParaRPr>
            </a:p>
          </p:txBody>
        </p:sp>
        <p:pic>
          <p:nvPicPr>
            <p:cNvPr id="3078" name="Picture 6" descr="http://riicon.ca/images/stories/web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2727" y="1556792"/>
              <a:ext cx="682980" cy="681398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225327" y="964515"/>
            <a:ext cx="858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n-lt"/>
                <a:cs typeface="+mn-cs"/>
              </a:rPr>
              <a:t>For more information, please, follow us on: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911284" y="87312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INTERREG EUROPE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371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avoiceformen.com/wp-content/uploads/sites/2/2013/01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628"/>
            <a:ext cx="10435720" cy="68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37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05 Communication\13 Design\Master Design IVC\Dandelion\Dandelion &amp; Petals\final\DANDELION_BASE_RGB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098" y="1"/>
            <a:ext cx="10191098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2404" y="5353397"/>
            <a:ext cx="6624092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b="1" dirty="0" smtClean="0">
                <a:latin typeface="+mn-lt"/>
                <a:cs typeface="+mn-cs"/>
              </a:rPr>
              <a:t>Thank you </a:t>
            </a:r>
            <a:r>
              <a:rPr lang="en-GB" b="1" dirty="0">
                <a:latin typeface="+mn-lt"/>
                <a:cs typeface="+mn-cs"/>
              </a:rPr>
              <a:t>for your attention!</a:t>
            </a:r>
            <a:endParaRPr lang="et-EE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901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628078" y="980728"/>
            <a:ext cx="7921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altLang="en-US" b="1" dirty="0" smtClean="0">
                <a:latin typeface="Arial" panose="020B0604020202020204" pitchFamily="34" charset="0"/>
              </a:rPr>
              <a:t>First call for proposals</a:t>
            </a:r>
            <a:endParaRPr lang="en-GB" altLang="en-US" b="1" dirty="0"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520921" y="2060848"/>
            <a:ext cx="8135937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2900" algn="l" defTabSz="449263" rtl="0" eaLnBrk="0" fontAlgn="base" hangingPunct="0">
              <a:lnSpc>
                <a:spcPct val="10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b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i="1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11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31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 smtClean="0"/>
              <a:t>Provisional</a:t>
            </a:r>
            <a:r>
              <a:rPr lang="en-GB" sz="2200" b="0" dirty="0" smtClean="0"/>
              <a:t> </a:t>
            </a:r>
            <a:r>
              <a:rPr lang="en-GB" sz="2200" dirty="0" smtClean="0"/>
              <a:t>timing</a:t>
            </a:r>
            <a:r>
              <a:rPr lang="en-GB" sz="2200" b="0" dirty="0" smtClean="0"/>
              <a:t>: 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March – June – 1st call information campaign</a:t>
            </a:r>
          </a:p>
          <a:p>
            <a:pPr marL="800100" lvl="1" indent="-342900">
              <a:lnSpc>
                <a:spcPct val="100000"/>
              </a:lnSpc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sz="2200" dirty="0"/>
              <a:t>June – July – 1st call for </a:t>
            </a:r>
            <a:r>
              <a:rPr lang="en-GB" sz="2200" dirty="0" smtClean="0"/>
              <a:t>proposals open (tbc)</a:t>
            </a:r>
            <a:endParaRPr lang="en-GB" sz="22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</a:t>
            </a:r>
            <a:r>
              <a:rPr lang="en-GB" sz="2200" dirty="0" smtClean="0"/>
              <a:t>thematic</a:t>
            </a:r>
            <a:r>
              <a:rPr lang="en-GB" sz="2200" b="0" dirty="0" smtClean="0"/>
              <a:t> restrictions: call open to all priority axes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No specific requirement in terms of </a:t>
            </a:r>
            <a:r>
              <a:rPr lang="en-GB" sz="2200" dirty="0" smtClean="0"/>
              <a:t>geographical</a:t>
            </a:r>
            <a:r>
              <a:rPr lang="en-GB" sz="2200" b="0" dirty="0" smtClean="0"/>
              <a:t> coverage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One third </a:t>
            </a:r>
            <a:r>
              <a:rPr lang="en-GB" sz="2200" dirty="0" smtClean="0"/>
              <a:t>ERDF</a:t>
            </a:r>
            <a:r>
              <a:rPr lang="en-GB" sz="2200" b="0" dirty="0" smtClean="0"/>
              <a:t> budget available:  MEUR28 per priority axis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defRPr/>
            </a:pPr>
            <a:endParaRPr lang="en-GB" sz="2200" b="0" dirty="0" smtClean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0" dirty="0" smtClean="0"/>
              <a:t>Procedure: </a:t>
            </a:r>
            <a:r>
              <a:rPr lang="en-GB" sz="2200" dirty="0" smtClean="0"/>
              <a:t>on-line system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INTERREG EUROPE</a:t>
            </a:r>
            <a:endParaRPr lang="en-GB" sz="20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21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12363" y="28193"/>
            <a:ext cx="4118858" cy="61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 eaLnBrk="0" hangingPunc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Support for projects</a:t>
            </a:r>
            <a:endParaRPr lang="en-GB" sz="2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79712" y="980728"/>
            <a:ext cx="5184576" cy="48245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Blip>
                <a:blip r:embed="rId3"/>
              </a:buBlip>
              <a:defRPr sz="2000">
                <a:solidFill>
                  <a:schemeClr val="hlink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50000"/>
              <a:buFont typeface="Webdings" pitchFamily="18" charset="2"/>
              <a:buChar char="n"/>
              <a:defRPr>
                <a:solidFill>
                  <a:schemeClr val="hlink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i="1">
                <a:solidFill>
                  <a:schemeClr val="hlink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t"/>
              <a:defRPr>
                <a:solidFill>
                  <a:schemeClr val="hlink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SzPct val="60000"/>
              <a:buFont typeface="Wingdings" pitchFamily="1" charset="2"/>
              <a:buChar char="t"/>
              <a:defRPr>
                <a:solidFill>
                  <a:schemeClr val="hlink"/>
                </a:solidFill>
                <a:latin typeface="+mn-lt"/>
              </a:defRPr>
            </a:lvl9pPr>
          </a:lstStyle>
          <a:p>
            <a:pPr algn="ctr">
              <a:spcAft>
                <a:spcPts val="1200"/>
              </a:spcAft>
            </a:pPr>
            <a:r>
              <a:rPr kumimoji="1" lang="en-GB" sz="3200" kern="0" smtClean="0">
                <a:solidFill>
                  <a:srgbClr val="00316E"/>
                </a:solidFill>
                <a:cs typeface="Arial" charset="0"/>
              </a:rPr>
              <a:t>Tools</a:t>
            </a:r>
            <a:endParaRPr kumimoji="1" lang="en-GB" sz="1200" kern="0" smtClean="0">
              <a:solidFill>
                <a:srgbClr val="00316E"/>
              </a:solidFill>
              <a:cs typeface="Arial" charset="0"/>
            </a:endParaRP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partner search tool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project idea database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Programme manual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programme FEEDBACK</a:t>
            </a:r>
          </a:p>
          <a:p>
            <a:pPr>
              <a:spcBef>
                <a:spcPts val="1800"/>
              </a:spcBef>
              <a:spcAft>
                <a:spcPts val="1200"/>
              </a:spcAft>
              <a:buFontTx/>
              <a:buAutoNum type="arabicPeriod"/>
            </a:pPr>
            <a:r>
              <a:rPr lang="en-US" kern="0" cap="all" smtClean="0"/>
              <a:t>events</a:t>
            </a:r>
            <a:endParaRPr lang="en-US" kern="0" cap="all" dirty="0" smtClean="0"/>
          </a:p>
        </p:txBody>
      </p:sp>
    </p:spTree>
    <p:extLst>
      <p:ext uri="{BB962C8B-B14F-4D97-AF65-F5344CB8AC3E}">
        <p14:creationId xmlns:p14="http://schemas.microsoft.com/office/powerpoint/2010/main" val="35310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+mn-lt"/>
              </a:rPr>
              <a:t>partner search </a:t>
            </a: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tool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48" y="3036020"/>
            <a:ext cx="3312368" cy="26428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711" y="1317531"/>
            <a:ext cx="3384376" cy="5040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99631" y="747766"/>
            <a:ext cx="33757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Partner search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95536" y="5949847"/>
            <a:ext cx="5071215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http://www.interreg4c.eu/nc/people/register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6005" y="1671885"/>
            <a:ext cx="2634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Join our community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28093" y="1577220"/>
            <a:ext cx="2408618" cy="919401"/>
          </a:xfrm>
          <a:prstGeom prst="roundRect">
            <a:avLst/>
          </a:prstGeom>
          <a:solidFill>
            <a:srgbClr val="FFDC00"/>
          </a:solidFill>
        </p:spPr>
        <p:txBody>
          <a:bodyPr wrap="none" rtlCol="0">
            <a:spAutoFit/>
          </a:bodyPr>
          <a:lstStyle/>
          <a:p>
            <a:r>
              <a:rPr lang="en-GB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≈ 9</a:t>
            </a:r>
            <a:r>
              <a:rPr lang="en-GB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50 people</a:t>
            </a:r>
          </a:p>
          <a:p>
            <a:pPr algn="ctr"/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</a:t>
            </a: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nd growing</a:t>
            </a:r>
            <a:endParaRPr lang="en-GB" sz="20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1635000" y="2315940"/>
            <a:ext cx="576064" cy="720080"/>
          </a:xfrm>
          <a:prstGeom prst="downArrow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07958" y="3179948"/>
            <a:ext cx="1542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Search for potential partners</a:t>
            </a:r>
          </a:p>
        </p:txBody>
      </p:sp>
      <p:sp>
        <p:nvSpPr>
          <p:cNvPr id="11" name="Right Arrow 10"/>
          <p:cNvSpPr/>
          <p:nvPr/>
        </p:nvSpPr>
        <p:spPr bwMode="auto">
          <a:xfrm>
            <a:off x="4040451" y="4440290"/>
            <a:ext cx="978408" cy="484632"/>
          </a:xfrm>
          <a:prstGeom prst="rightArrow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2. </a:t>
            </a:r>
            <a:r>
              <a:rPr lang="en-GB" sz="2000" b="1" cap="all" dirty="0">
                <a:solidFill>
                  <a:schemeClr val="bg1"/>
                </a:solidFill>
                <a:latin typeface="+mn-lt"/>
              </a:rPr>
              <a:t>project idea </a:t>
            </a: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database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484784"/>
            <a:ext cx="4214160" cy="483755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1520" y="5835976"/>
            <a:ext cx="4896544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http://www.interreg4c.eu/nc/project/search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582888"/>
            <a:ext cx="43268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Share you own project idea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4 colours = 4 themes</a:t>
            </a:r>
          </a:p>
          <a:p>
            <a:pPr marL="342900" lvl="1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Contact to idea owner </a:t>
            </a:r>
            <a:r>
              <a:rPr lang="en-GB" sz="16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(click on </a:t>
            </a:r>
            <a:r>
              <a:rPr lang="en-GB" sz="16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+)</a:t>
            </a:r>
            <a:endParaRPr lang="en-GB" sz="2000" kern="50" dirty="0" smtClean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lvl="2">
              <a:lnSpc>
                <a:spcPct val="150000"/>
              </a:lnSpc>
            </a:pP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After </a:t>
            </a: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joining INTERREG EUROPE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community </a:t>
            </a:r>
          </a:p>
          <a:p>
            <a:pPr marL="342900" lvl="1" indent="-342900">
              <a:lnSpc>
                <a:spcPct val="150000"/>
              </a:lnSpc>
              <a:buFontTx/>
              <a:buChar char="-"/>
            </a:pPr>
            <a:r>
              <a:rPr lang="en-GB" sz="2000" b="1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Partners involved and partners searched for are indicated</a:t>
            </a:r>
          </a:p>
          <a:p>
            <a:pPr>
              <a:lnSpc>
                <a:spcPct val="150000"/>
              </a:lnSpc>
            </a:pPr>
            <a:endParaRPr lang="en-GB" sz="2000" b="1" i="1" kern="50" dirty="0" smtClean="0">
              <a:solidFill>
                <a:srgbClr val="FF0000"/>
              </a:solidFill>
              <a:latin typeface="+mn-lt"/>
              <a:ea typeface="SimSun"/>
              <a:cs typeface="Mangal"/>
            </a:endParaRPr>
          </a:p>
          <a:p>
            <a:pPr>
              <a:lnSpc>
                <a:spcPct val="150000"/>
              </a:lnSpc>
            </a:pPr>
            <a:r>
              <a:rPr lang="en-GB" sz="2000" b="1" i="1" kern="50" dirty="0" smtClean="0">
                <a:solidFill>
                  <a:srgbClr val="FF0000"/>
                </a:solidFill>
                <a:latin typeface="+mn-lt"/>
                <a:ea typeface="SimSun"/>
                <a:cs typeface="Mangal"/>
              </a:rPr>
              <a:t>! Ideas are NOT validated by JS !</a:t>
            </a:r>
          </a:p>
        </p:txBody>
      </p:sp>
      <p:sp>
        <p:nvSpPr>
          <p:cNvPr id="6" name="Rectangle 5"/>
          <p:cNvSpPr/>
          <p:nvPr/>
        </p:nvSpPr>
        <p:spPr>
          <a:xfrm>
            <a:off x="2799630" y="747766"/>
            <a:ext cx="4148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Find project ideas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39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988840"/>
            <a:ext cx="4968552" cy="3307311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61906" y="19111"/>
            <a:ext cx="8229600" cy="43088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r" eaLnBrk="0" hangingPunct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GB" sz="2000" b="1" cap="all" dirty="0" smtClean="0">
                <a:solidFill>
                  <a:schemeClr val="bg1"/>
                </a:solidFill>
                <a:latin typeface="+mn-lt"/>
              </a:rPr>
              <a:t>2. Social media</a:t>
            </a:r>
            <a:endParaRPr lang="en-GB" sz="2000" b="1" cap="al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609" y="73970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Partner search </a:t>
            </a:r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&amp; project </a:t>
            </a:r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idea </a:t>
            </a:r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sharing</a:t>
            </a:r>
          </a:p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also via </a:t>
            </a:r>
            <a:r>
              <a:rPr kumimoji="1" lang="en-GB" sz="3200" b="1" dirty="0">
                <a:solidFill>
                  <a:srgbClr val="00316E"/>
                </a:solidFill>
                <a:latin typeface="+mn-lt"/>
              </a:rPr>
              <a:t>our social media channels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562" y="4913706"/>
            <a:ext cx="3376414" cy="122883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92080" y="6123435"/>
            <a:ext cx="3127378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+mn-lt"/>
              </a:rPr>
              <a:t>twitter.com/</a:t>
            </a:r>
            <a:r>
              <a:rPr lang="en-GB" sz="1800" b="1" dirty="0" err="1" smtClean="0">
                <a:latin typeface="+mn-lt"/>
              </a:rPr>
              <a:t>interregeurope</a:t>
            </a:r>
            <a:endParaRPr lang="en-GB" sz="18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42265"/>
          <a:stretch/>
        </p:blipFill>
        <p:spPr>
          <a:xfrm>
            <a:off x="1325147" y="4932810"/>
            <a:ext cx="2029210" cy="1190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528" y="6123436"/>
            <a:ext cx="4032448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 smtClean="0">
                <a:latin typeface="+mn-lt"/>
              </a:rPr>
              <a:t>www.facebook.com/interregeurope</a:t>
            </a:r>
            <a:endParaRPr lang="en-GB" sz="1800" b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84" y="2276872"/>
            <a:ext cx="3123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0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LinkedIn groups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on partner search &amp; project ideas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4 thematic sub-groups</a:t>
            </a:r>
            <a:endParaRPr lang="en-GB" sz="20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35097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</a:t>
            </a:r>
            <a:r>
              <a:rPr lang="en-GB" sz="2000" b="1" cap="all" dirty="0" smtClean="0">
                <a:solidFill>
                  <a:schemeClr val="bg1"/>
                </a:solidFill>
                <a:latin typeface="Arial" charset="0"/>
                <a:cs typeface="+mn-cs"/>
              </a:rPr>
              <a:t>manual</a:t>
            </a:r>
            <a:endParaRPr lang="en-GB" sz="2000" b="1" cap="all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information for project development?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427" y="1678848"/>
            <a:ext cx="360868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website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the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programme manual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2050" t="8902" r="13238"/>
          <a:stretch/>
        </p:blipFill>
        <p:spPr>
          <a:xfrm>
            <a:off x="0" y="2780928"/>
            <a:ext cx="2232248" cy="29473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86" y="2780928"/>
            <a:ext cx="6696744" cy="347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376" t="14721" r="30155" b="8001"/>
          <a:stretch/>
        </p:blipFill>
        <p:spPr>
          <a:xfrm>
            <a:off x="3419872" y="1406449"/>
            <a:ext cx="5184576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information for project development?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427" y="167884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website</a:t>
            </a:r>
            <a:endParaRPr lang="en-GB" sz="1800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</a:t>
            </a:r>
            <a:r>
              <a:rPr lang="en-GB" sz="2000" b="1" cap="all" dirty="0" smtClean="0">
                <a:solidFill>
                  <a:schemeClr val="bg1"/>
                </a:solidFill>
                <a:latin typeface="Arial" charset="0"/>
                <a:cs typeface="+mn-cs"/>
              </a:rPr>
              <a:t>manual</a:t>
            </a:r>
            <a:endParaRPr lang="en-GB" sz="2000" b="1" cap="all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244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7400" y="0"/>
            <a:ext cx="708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5399" dir="2700000" algn="ctr" rotWithShape="0">
              <a:schemeClr val="bg2">
                <a:alpha val="79999"/>
              </a:schemeClr>
            </a:outerShdw>
          </a:effectLst>
        </p:spPr>
        <p:txBody>
          <a:bodyPr wrap="none" anchor="ctr"/>
          <a:lstStyle/>
          <a:p>
            <a:pPr algn="r">
              <a:defRPr/>
            </a:pPr>
            <a:r>
              <a:rPr lang="en-GB" sz="2000" b="1" dirty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  <a:r>
              <a:rPr lang="en-GB" sz="2000" b="1" dirty="0" smtClean="0">
                <a:solidFill>
                  <a:schemeClr val="bg1"/>
                </a:solidFill>
                <a:latin typeface="Arial" charset="0"/>
                <a:cs typeface="+mn-cs"/>
              </a:rPr>
              <a:t>. </a:t>
            </a:r>
            <a:r>
              <a:rPr lang="en-GB" sz="2000" b="1" cap="all" dirty="0">
                <a:solidFill>
                  <a:schemeClr val="bg1"/>
                </a:solidFill>
                <a:latin typeface="Arial" charset="0"/>
                <a:cs typeface="+mn-cs"/>
              </a:rPr>
              <a:t>programme FEEDBACK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70" y="3171514"/>
            <a:ext cx="4005052" cy="26558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961687"/>
            <a:ext cx="4125021" cy="2883306"/>
          </a:xfrm>
          <a:prstGeom prst="rect">
            <a:avLst/>
          </a:prstGeom>
          <a:ln>
            <a:solidFill>
              <a:srgbClr val="00285D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1519" y="821674"/>
            <a:ext cx="860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GB" sz="3200" b="1" dirty="0" smtClean="0">
                <a:solidFill>
                  <a:srgbClr val="00316E"/>
                </a:solidFill>
                <a:latin typeface="+mn-lt"/>
              </a:rPr>
              <a:t>Need our feedback on your project idea?</a:t>
            </a:r>
            <a:endParaRPr kumimoji="1" lang="en-GB" sz="3200" b="1" dirty="0">
              <a:solidFill>
                <a:srgbClr val="00316E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8427" y="5981040"/>
            <a:ext cx="7632848" cy="408623"/>
          </a:xfrm>
          <a:prstGeom prst="roundRect">
            <a:avLst/>
          </a:prstGeom>
          <a:solidFill>
            <a:srgbClr val="FFDC00"/>
          </a:solidFill>
        </p:spPr>
        <p:txBody>
          <a:bodyPr wrap="square">
            <a:spAutoFit/>
          </a:bodyPr>
          <a:lstStyle/>
          <a:p>
            <a:r>
              <a:rPr lang="en-GB" sz="1800" b="1" dirty="0">
                <a:latin typeface="+mn-lt"/>
              </a:rPr>
              <a:t>http://www.interreg4c.eu/interreg-europe/project-assistance-form/</a:t>
            </a:r>
          </a:p>
        </p:txBody>
      </p:sp>
      <p:sp>
        <p:nvSpPr>
          <p:cNvPr id="7" name="Isosceles Triangle 6"/>
          <p:cNvSpPr/>
          <p:nvPr/>
        </p:nvSpPr>
        <p:spPr bwMode="auto">
          <a:xfrm rot="16200000">
            <a:off x="3906593" y="3475094"/>
            <a:ext cx="1487215" cy="419662"/>
          </a:xfrm>
          <a:prstGeom prst="triangle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3368427">
            <a:off x="3294014" y="4806035"/>
            <a:ext cx="360000" cy="756000"/>
          </a:xfrm>
          <a:prstGeom prst="downArrow">
            <a:avLst/>
          </a:prstGeom>
          <a:solidFill>
            <a:srgbClr val="00285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1670" y="1442133"/>
            <a:ext cx="5737468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Go to our website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the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project idea feedback form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Send it filled in back to </a:t>
            </a:r>
            <a:r>
              <a:rPr lang="en-GB" sz="1800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us </a:t>
            </a:r>
            <a:r>
              <a:rPr lang="en-GB" sz="1800" b="1" kern="50" dirty="0" smtClean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by email</a:t>
            </a:r>
            <a:endParaRPr lang="en-GB" sz="1800" b="1" kern="50" dirty="0">
              <a:solidFill>
                <a:srgbClr val="00316E"/>
              </a:solidFill>
              <a:latin typeface="+mn-lt"/>
              <a:ea typeface="SimSun"/>
              <a:cs typeface="Mangal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kern="50" dirty="0">
                <a:solidFill>
                  <a:srgbClr val="00316E"/>
                </a:solidFill>
                <a:latin typeface="+mn-lt"/>
                <a:ea typeface="SimSun"/>
                <a:cs typeface="Mangal"/>
              </a:rPr>
              <a:t>Get our comments and answers to your questions</a:t>
            </a:r>
          </a:p>
        </p:txBody>
      </p:sp>
    </p:spTree>
    <p:extLst>
      <p:ext uri="{BB962C8B-B14F-4D97-AF65-F5344CB8AC3E}">
        <p14:creationId xmlns:p14="http://schemas.microsoft.com/office/powerpoint/2010/main" val="40658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">
  <a:themeElements>
    <a:clrScheme name="INTERREG_IVC_2 2">
      <a:dk1>
        <a:srgbClr val="00316E"/>
      </a:dk1>
      <a:lt1>
        <a:srgbClr val="FFFFFF"/>
      </a:lt1>
      <a:dk2>
        <a:srgbClr val="00316E"/>
      </a:dk2>
      <a:lt2>
        <a:srgbClr val="2D2015"/>
      </a:lt2>
      <a:accent1>
        <a:srgbClr val="8C7B70"/>
      </a:accent1>
      <a:accent2>
        <a:srgbClr val="8F5F2F"/>
      </a:accent2>
      <a:accent3>
        <a:srgbClr val="FFFFFF"/>
      </a:accent3>
      <a:accent4>
        <a:srgbClr val="00285D"/>
      </a:accent4>
      <a:accent5>
        <a:srgbClr val="C5BFBB"/>
      </a:accent5>
      <a:accent6>
        <a:srgbClr val="81552A"/>
      </a:accent6>
      <a:hlink>
        <a:srgbClr val="00316E"/>
      </a:hlink>
      <a:folHlink>
        <a:srgbClr val="00316E"/>
      </a:folHlink>
    </a:clrScheme>
    <a:fontScheme name="INTERREG_IVC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INTERREG_IVC_2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ERREG_IVC_2 2">
        <a:dk1>
          <a:srgbClr val="00316E"/>
        </a:dk1>
        <a:lt1>
          <a:srgbClr val="FFFFFF"/>
        </a:lt1>
        <a:dk2>
          <a:srgbClr val="00316E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285D"/>
        </a:accent4>
        <a:accent5>
          <a:srgbClr val="C5BFBB"/>
        </a:accent5>
        <a:accent6>
          <a:srgbClr val="81552A"/>
        </a:accent6>
        <a:hlink>
          <a:srgbClr val="00316E"/>
        </a:hlink>
        <a:folHlink>
          <a:srgbClr val="003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17466</TotalTime>
  <Words>357</Words>
  <Application>Microsoft Office PowerPoint</Application>
  <PresentationFormat>On-screen Show (4:3)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SimSun</vt:lpstr>
      <vt:lpstr>Arial</vt:lpstr>
      <vt:lpstr>Courier New</vt:lpstr>
      <vt:lpstr>Mangal</vt:lpstr>
      <vt:lpstr>Times</vt:lpstr>
      <vt:lpstr>Times New Roman</vt:lpstr>
      <vt:lpstr>Webdings</vt:lpstr>
      <vt:lpstr>Wingdings</vt:lpstr>
      <vt:lpstr>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title title title title</dc:title>
  <dc:creator>communication</dc:creator>
  <cp:lastModifiedBy>Marie Guitton</cp:lastModifiedBy>
  <cp:revision>1083</cp:revision>
  <cp:lastPrinted>2015-04-20T08:23:47Z</cp:lastPrinted>
  <dcterms:created xsi:type="dcterms:W3CDTF">2009-05-06T08:39:49Z</dcterms:created>
  <dcterms:modified xsi:type="dcterms:W3CDTF">2015-04-20T09:19:22Z</dcterms:modified>
</cp:coreProperties>
</file>