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643" r:id="rId2"/>
    <p:sldId id="1633" r:id="rId3"/>
    <p:sldId id="1665" r:id="rId4"/>
    <p:sldId id="263" r:id="rId5"/>
    <p:sldId id="1876" r:id="rId6"/>
    <p:sldId id="1893" r:id="rId7"/>
    <p:sldId id="2334" r:id="rId8"/>
    <p:sldId id="2336" r:id="rId9"/>
    <p:sldId id="1894" r:id="rId10"/>
    <p:sldId id="334" r:id="rId11"/>
    <p:sldId id="267" r:id="rId12"/>
    <p:sldId id="27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5890"/>
  </p:normalViewPr>
  <p:slideViewPr>
    <p:cSldViewPr snapToGrid="0">
      <p:cViewPr varScale="1">
        <p:scale>
          <a:sx n="109" d="100"/>
          <a:sy n="109" d="100"/>
        </p:scale>
        <p:origin x="6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C3D5-3244-4F3E-B294-C578B342AB68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9787A-55D5-41FD-A163-7702BAD29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51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e305d55f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8e305d55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849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149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1ccbf19f7_0_2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b1ccbf19f7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36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73" name="Google Shape;27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17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e305d55fb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8e305d55fb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62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840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1ccbf19f7_0_2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b1ccbf19f7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12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9" name="Google Shape;5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110BB-612A-4459-882A-BA2AC298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3DFD31-F718-4DB9-822E-F7858A7AA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49DED8-7374-4B83-A104-151D5D1F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EF8D33-DF8D-4480-882B-4D7F132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9C4FC4-740B-47B8-9EC4-7BBBC8C2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80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D7380-6B50-44D8-BE5F-86C5595D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453543-5CFF-4ACD-8941-7406F688F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51BB2C-5824-4D9C-81F7-C409D0AC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6AB29-D742-4511-B511-FC330DC5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9557CD-B22F-4AA3-A3BE-EB95741B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91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4C9188-0533-4DA2-A915-483DBA8FE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B6C012-497A-4CDB-BA1D-C66C2501D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B8700B-8D10-4F73-895C-8A7159C0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5791EB-9B78-4763-BE3F-F78C056F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0FB0A0-E94E-414A-8476-2E0A2861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53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87E4D-B933-476C-A7B9-E57E64BF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211DE5-C2C7-4826-B029-C02525A05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CC5557-6852-4292-857E-EDFD4C8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3E195-9590-478A-AEDD-5DBC7F7F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654CF4-9EA2-451B-B8E4-D741D46A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7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D3FCB-F66F-4C0F-BD2D-A1E1AD12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FDE740-D596-4725-BFFB-A51689E4E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9EC8A3-81BB-4427-88B4-4EE6B80D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A7553D-D64E-472E-A0B2-CF3808D0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7BBE9C-36C6-48F1-82B5-3A98DCC2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73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5AA25-5526-4926-BB70-25A3F48E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F23FB5-E032-42D8-BB5D-A4F5B572B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21D7F2-C921-4283-BB8B-F8D1B2C62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8A813B-1B46-44C6-8EC4-4870C433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AA7CF4-B221-4703-805D-B5F1F26D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F0E4EC-89CB-4A75-9F6E-F76E27E5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39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095CF-D22B-4B6A-AF0D-8A153085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21B965-D0F2-41FF-9B92-0FE7D4AC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866A60-28F4-4834-8E49-10135B82E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77CCF0-C900-4A83-B1FE-C3ACAAAD3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45EF64-AA84-4F52-824B-DF272C9F8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2E14613-B73C-41E2-8038-26FDE395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0C1B850-495D-4E07-B809-2BD7511A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774E639-3063-48E5-A572-4B79E341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03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BDC11-6818-4193-BAEC-B4BA3B0B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2C25EC-F0BB-4CD4-B3A7-8004CB94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3FF652-A4E1-479D-8E2B-B902A1DD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954CDB-DB07-4F43-A2CC-1A86072E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9E8CD4-3622-4AD5-9AF4-66343FF1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63AD1A-A810-4A2E-907C-5CAADF72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4E5D3F-52B8-48D3-AD1E-96E5B91B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5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C1709-764C-4543-9361-1A8BBA47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BD249D-69C7-476D-9B1F-284BD12D9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4F884D-6AF4-4669-B968-418AEB7AA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040D54-0D61-4705-A532-52C4592D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C5ABF9-BA83-40EF-A7E4-E1DA0FFE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C060D4-BA31-43B4-92EE-444DC4DE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9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29AFF-5945-4F20-A80A-B90573FA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3F47357-A9A5-48A4-B51B-12AD9AB70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C848BC-8EED-4D0F-AE57-A8C8D6E18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24C027-4AA2-4E8A-9F0B-4E55E0FE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AF74F6-31D7-433E-BD1E-2FF6EB1E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0FD3A2-7DB8-4FBB-99FB-7FE66299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4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F9FBBF-AD94-4E42-9F44-BC3D39EA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F295F5-D427-4ADC-806F-03589FEBF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A232CA-20AB-40BD-BE95-27B033C1E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A3C5-6725-4D9F-99B6-B40C59463BCA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AB90BF-5DCE-4BAE-BEEA-36BE200E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A6D498-BFC0-4B20-BFB0-BA009D011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BCFF-5FAD-4A73-9847-ECA468BFC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32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sv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084" y="-184912"/>
            <a:ext cx="12523855" cy="704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8" descr="marca_embrapii_branca_onda_verde-17.png"/>
          <p:cNvPicPr preferRelativeResize="0"/>
          <p:nvPr/>
        </p:nvPicPr>
        <p:blipFill rotWithShape="1">
          <a:blip r:embed="rId4">
            <a:alphaModFix/>
          </a:blip>
          <a:srcRect b="25067"/>
          <a:stretch/>
        </p:blipFill>
        <p:spPr>
          <a:xfrm>
            <a:off x="4202768" y="939344"/>
            <a:ext cx="3930393" cy="303566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8"/>
          <p:cNvSpPr txBox="1"/>
          <p:nvPr/>
        </p:nvSpPr>
        <p:spPr>
          <a:xfrm>
            <a:off x="7989233" y="1964775"/>
            <a:ext cx="3976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AD44A2-5915-B04D-B182-126CE3399F92}"/>
              </a:ext>
            </a:extLst>
          </p:cNvPr>
          <p:cNvSpPr txBox="1"/>
          <p:nvPr/>
        </p:nvSpPr>
        <p:spPr>
          <a:xfrm>
            <a:off x="-419595" y="46551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AB61E7-258A-46D3-BEE9-D3ECEBB59989}"/>
              </a:ext>
            </a:extLst>
          </p:cNvPr>
          <p:cNvSpPr txBox="1"/>
          <p:nvPr/>
        </p:nvSpPr>
        <p:spPr>
          <a:xfrm>
            <a:off x="174664" y="6200402"/>
            <a:ext cx="623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ARROIO</a:t>
            </a:r>
          </a:p>
          <a:p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</a:t>
            </a:r>
            <a:r>
              <a:rPr lang="pt-BR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</a:t>
            </a:r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Cooperation</a:t>
            </a:r>
            <a:endParaRPr lang="pt-BR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175FE4-9B4F-B24F-9FC0-E71659E23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626" y="5907117"/>
            <a:ext cx="6871293" cy="7386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5882EAD-A9D1-D141-BC85-56A358209CEE}"/>
              </a:ext>
            </a:extLst>
          </p:cNvPr>
          <p:cNvSpPr txBox="1"/>
          <p:nvPr/>
        </p:nvSpPr>
        <p:spPr>
          <a:xfrm>
            <a:off x="1455836" y="4908982"/>
            <a:ext cx="941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</a:t>
            </a:r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pt-BR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Centres </a:t>
            </a:r>
            <a:r>
              <a:rPr lang="pt-BR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SMEs</a:t>
            </a:r>
            <a:endParaRPr lang="pt-B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24th May 2022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77F341E-3801-9257-E12B-9ED20E74D194}"/>
              </a:ext>
            </a:extLst>
          </p:cNvPr>
          <p:cNvSpPr txBox="1"/>
          <p:nvPr/>
        </p:nvSpPr>
        <p:spPr>
          <a:xfrm>
            <a:off x="4048019" y="3975889"/>
            <a:ext cx="472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chemeClr val="bg1"/>
                </a:solidFill>
              </a:rPr>
              <a:t>Brazilian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Company</a:t>
            </a:r>
            <a:r>
              <a:rPr lang="pt-BR" b="1" dirty="0">
                <a:solidFill>
                  <a:schemeClr val="bg1"/>
                </a:solidFill>
              </a:rPr>
              <a:t> for </a:t>
            </a:r>
            <a:r>
              <a:rPr lang="pt-BR" b="1" dirty="0" err="1">
                <a:solidFill>
                  <a:schemeClr val="bg1"/>
                </a:solidFill>
              </a:rPr>
              <a:t>Research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and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Industrial </a:t>
            </a:r>
            <a:r>
              <a:rPr lang="pt-BR" b="1" dirty="0" err="1">
                <a:solidFill>
                  <a:schemeClr val="bg1"/>
                </a:solidFill>
              </a:rPr>
              <a:t>Innovation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01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1;gbc72460728_0_54"/>
          <p:cNvPicPr preferRelativeResize="0"/>
          <p:nvPr/>
        </p:nvPicPr>
        <p:blipFill rotWithShape="1">
          <a:blip r:embed="rId2">
            <a:alphaModFix/>
          </a:blip>
          <a:srcRect t="79070" b="-2"/>
          <a:stretch/>
        </p:blipFill>
        <p:spPr>
          <a:xfrm>
            <a:off x="0" y="3232678"/>
            <a:ext cx="12192000" cy="7634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55259" y="3360075"/>
            <a:ext cx="58380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High performance compression molding and machining of thick CFRP components for structural applications</a:t>
            </a:r>
            <a:endParaRPr lang="pt-BR" sz="1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Google Shape;199;p9"/>
          <p:cNvSpPr txBox="1"/>
          <p:nvPr/>
        </p:nvSpPr>
        <p:spPr>
          <a:xfrm>
            <a:off x="383617" y="4250587"/>
            <a:ext cx="173025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1" i="0" u="none" strike="noStrike" cap="none">
                <a:solidFill>
                  <a:srgbClr val="092D54"/>
                </a:solidFill>
                <a:latin typeface="Trebuchet MS" panose="020B0603020202020204" pitchFamily="34" charset="0"/>
                <a:ea typeface="Tahoma"/>
                <a:cs typeface="Tahoma"/>
                <a:sym typeface="Tahoma"/>
              </a:rPr>
              <a:t>EMBRAPII Unit</a:t>
            </a:r>
            <a:endParaRPr sz="1400" b="0" i="0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15" name="Google Shape;200;p9"/>
          <p:cNvSpPr txBox="1"/>
          <p:nvPr/>
        </p:nvSpPr>
        <p:spPr>
          <a:xfrm>
            <a:off x="3277758" y="4229965"/>
            <a:ext cx="30609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1">
                <a:solidFill>
                  <a:srgbClr val="092D54"/>
                </a:solidFill>
                <a:latin typeface="Trebuchet MS" panose="020B0603020202020204" pitchFamily="34" charset="0"/>
                <a:ea typeface="Tahoma"/>
                <a:cs typeface="Tahoma"/>
                <a:sym typeface="Tahoma"/>
              </a:rPr>
              <a:t>9</a:t>
            </a:r>
            <a:r>
              <a:rPr lang="pt-BR" sz="1400" b="1" i="0" u="none" strike="noStrike" cap="none">
                <a:solidFill>
                  <a:srgbClr val="092D54"/>
                </a:solidFill>
                <a:latin typeface="Trebuchet MS" panose="020B0603020202020204" pitchFamily="34" charset="0"/>
                <a:ea typeface="Tahoma"/>
                <a:cs typeface="Tahoma"/>
                <a:sym typeface="Tahoma"/>
              </a:rPr>
              <a:t> Brazilian and German PMEs</a:t>
            </a:r>
            <a:endParaRPr sz="1400" b="0" i="0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28" name="Google Shape;200;p9"/>
          <p:cNvSpPr txBox="1"/>
          <p:nvPr/>
        </p:nvSpPr>
        <p:spPr>
          <a:xfrm>
            <a:off x="381364" y="4858861"/>
            <a:ext cx="17675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1" i="0" u="none" strike="noStrike" cap="none">
                <a:solidFill>
                  <a:srgbClr val="092D54"/>
                </a:solidFill>
                <a:latin typeface="Trebuchet MS"/>
                <a:ea typeface="Tahoma"/>
                <a:cs typeface="Tahoma"/>
                <a:sym typeface="Tahoma"/>
              </a:rPr>
              <a:t>German partner</a:t>
            </a:r>
            <a:endParaRPr sz="1400" b="0" i="0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127768" y="-297754"/>
            <a:ext cx="684148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BR" sz="2400" b="1" dirty="0">
              <a:solidFill>
                <a:srgbClr val="092D54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/>
            <a:r>
              <a:rPr lang="pt-BR" sz="3200" b="1" dirty="0">
                <a:solidFill>
                  <a:srgbClr val="092D54"/>
                </a:solidFill>
                <a:latin typeface="Tahoma"/>
                <a:ea typeface="Tahoma"/>
                <a:cs typeface="Tahoma"/>
                <a:sym typeface="Tahoma"/>
              </a:rPr>
              <a:t>31st EMBRAPII - CORNET </a:t>
            </a:r>
            <a:r>
              <a:rPr lang="pt-BR" sz="3200" b="1" dirty="0" err="1">
                <a:solidFill>
                  <a:srgbClr val="092D54"/>
                </a:solidFill>
                <a:latin typeface="Tahoma"/>
                <a:ea typeface="Tahoma"/>
                <a:cs typeface="Tahoma"/>
                <a:sym typeface="Tahoma"/>
              </a:rPr>
              <a:t>Call</a:t>
            </a:r>
            <a:endParaRPr lang="pt-BR" sz="3200" b="1" dirty="0">
              <a:solidFill>
                <a:srgbClr val="092D5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200;p9"/>
          <p:cNvSpPr txBox="1"/>
          <p:nvPr/>
        </p:nvSpPr>
        <p:spPr>
          <a:xfrm>
            <a:off x="378823" y="5173180"/>
            <a:ext cx="274894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1400">
                <a:latin typeface="Trebuchet MS" panose="020B0603020202020204" pitchFamily="34" charset="0"/>
                <a:ea typeface="Tahoma"/>
                <a:cs typeface="Tahoma"/>
                <a:sym typeface="Tahoma"/>
              </a:rPr>
              <a:t>FRAUNHOFER INSTITUTE FOR PRODUCTION SYSTEMS AND DESIGN TECHNOLOGY</a:t>
            </a:r>
            <a:endParaRPr lang="pt-BR" sz="1400">
              <a:latin typeface="Trebuchet MS" panose="020B0603020202020204" pitchFamily="34" charset="0"/>
              <a:ea typeface="Tahoma"/>
              <a:cs typeface="Tahoma"/>
            </a:endParaRPr>
          </a:p>
        </p:txBody>
      </p:sp>
      <p:pic>
        <p:nvPicPr>
          <p:cNvPr id="1028" name="Picture 4" descr="Collective Research Networking › CORNET">
            <a:extLst>
              <a:ext uri="{FF2B5EF4-FFF2-40B4-BE49-F238E27FC236}">
                <a16:creationId xmlns:a16="http://schemas.microsoft.com/office/drawing/2014/main" id="{E862C29F-8337-4404-BD3A-CB7A4C1F8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7" y="345389"/>
            <a:ext cx="1603275" cy="3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stituto de Pesquisas e TecnolÃ³gicas">
            <a:extLst>
              <a:ext uri="{FF2B5EF4-FFF2-40B4-BE49-F238E27FC236}">
                <a16:creationId xmlns:a16="http://schemas.microsoft.com/office/drawing/2014/main" id="{097A62DF-41BD-47E2-AD1C-C924ACDE7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70" y="4145964"/>
            <a:ext cx="1087354" cy="5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EBC09DC-8789-4DDD-9938-30E40AA00500}"/>
              </a:ext>
            </a:extLst>
          </p:cNvPr>
          <p:cNvSpPr txBox="1"/>
          <p:nvPr/>
        </p:nvSpPr>
        <p:spPr>
          <a:xfrm>
            <a:off x="6192466" y="3360074"/>
            <a:ext cx="58380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Self-improvement quality for under measure fiber placement composite production</a:t>
            </a:r>
            <a:endParaRPr lang="pt-BR" sz="14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7" name="Google Shape;200;p9">
            <a:extLst>
              <a:ext uri="{FF2B5EF4-FFF2-40B4-BE49-F238E27FC236}">
                <a16:creationId xmlns:a16="http://schemas.microsoft.com/office/drawing/2014/main" id="{CB55087D-6772-4963-84E7-D40750F94DA9}"/>
              </a:ext>
            </a:extLst>
          </p:cNvPr>
          <p:cNvSpPr txBox="1"/>
          <p:nvPr/>
        </p:nvSpPr>
        <p:spPr>
          <a:xfrm>
            <a:off x="8741154" y="4258719"/>
            <a:ext cx="30609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pt-BR" sz="1400" b="1">
                <a:solidFill>
                  <a:srgbClr val="092D54"/>
                </a:solidFill>
                <a:latin typeface="Trebuchet MS"/>
                <a:ea typeface="Tahoma"/>
                <a:cs typeface="Tahoma"/>
                <a:sym typeface="Tahoma"/>
              </a:rPr>
              <a:t>12 Brazilian and German PMEs</a:t>
            </a:r>
            <a:endParaRPr sz="1400" b="0" i="0" u="none" strike="noStrike" cap="none" dirty="0">
              <a:solidFill>
                <a:srgbClr val="000000"/>
              </a:solidFill>
              <a:latin typeface="Trebuchet MS"/>
              <a:sym typeface="Arial"/>
            </a:endParaRPr>
          </a:p>
        </p:txBody>
      </p:sp>
      <p:sp>
        <p:nvSpPr>
          <p:cNvPr id="18" name="Google Shape;200;p9">
            <a:extLst>
              <a:ext uri="{FF2B5EF4-FFF2-40B4-BE49-F238E27FC236}">
                <a16:creationId xmlns:a16="http://schemas.microsoft.com/office/drawing/2014/main" id="{2BEA6D0B-EA23-4B70-928D-9188623B4DDC}"/>
              </a:ext>
            </a:extLst>
          </p:cNvPr>
          <p:cNvSpPr txBox="1"/>
          <p:nvPr/>
        </p:nvSpPr>
        <p:spPr>
          <a:xfrm>
            <a:off x="7079117" y="5138186"/>
            <a:ext cx="17675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1">
                <a:solidFill>
                  <a:srgbClr val="092D54"/>
                </a:solidFill>
                <a:latin typeface="Trebuchet MS" panose="020B0603020202020204" pitchFamily="34" charset="0"/>
                <a:ea typeface="Tahoma"/>
                <a:cs typeface="Tahoma"/>
                <a:sym typeface="Tahoma"/>
              </a:rPr>
              <a:t>German partners</a:t>
            </a:r>
            <a:endParaRPr sz="1400" b="0" i="0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19" name="Google Shape;200;p9">
            <a:extLst>
              <a:ext uri="{FF2B5EF4-FFF2-40B4-BE49-F238E27FC236}">
                <a16:creationId xmlns:a16="http://schemas.microsoft.com/office/drawing/2014/main" id="{E4235DA6-522D-4DF4-B4BF-5A31573C2674}"/>
              </a:ext>
            </a:extLst>
          </p:cNvPr>
          <p:cNvSpPr txBox="1"/>
          <p:nvPr/>
        </p:nvSpPr>
        <p:spPr>
          <a:xfrm>
            <a:off x="6895381" y="5443845"/>
            <a:ext cx="213502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1400" dirty="0">
                <a:latin typeface="Trebuchet MS"/>
                <a:ea typeface="Tahoma"/>
                <a:cs typeface="Tahoma"/>
                <a:sym typeface="Tahoma"/>
              </a:rPr>
              <a:t>FIBRE, Leibniz IPF, IWK</a:t>
            </a:r>
            <a:endParaRPr lang="pt-BR" sz="1400" dirty="0">
              <a:latin typeface="Trebuchet MS" panose="020B0603020202020204" pitchFamily="34" charset="0"/>
              <a:ea typeface="Tahoma"/>
              <a:cs typeface="Tahoma"/>
            </a:endParaRPr>
          </a:p>
        </p:txBody>
      </p:sp>
      <p:sp>
        <p:nvSpPr>
          <p:cNvPr id="20" name="Google Shape;199;p9">
            <a:extLst>
              <a:ext uri="{FF2B5EF4-FFF2-40B4-BE49-F238E27FC236}">
                <a16:creationId xmlns:a16="http://schemas.microsoft.com/office/drawing/2014/main" id="{86D17F6C-E030-4CA2-9B22-0428357EDF1B}"/>
              </a:ext>
            </a:extLst>
          </p:cNvPr>
          <p:cNvSpPr txBox="1"/>
          <p:nvPr/>
        </p:nvSpPr>
        <p:spPr>
          <a:xfrm>
            <a:off x="6896560" y="4236209"/>
            <a:ext cx="173025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1" i="0" u="none" strike="noStrike" cap="none">
                <a:solidFill>
                  <a:srgbClr val="092D54"/>
                </a:solidFill>
                <a:latin typeface="Trebuchet MS" panose="020B0603020202020204" pitchFamily="34" charset="0"/>
                <a:ea typeface="Tahoma"/>
                <a:cs typeface="Tahoma"/>
                <a:sym typeface="Tahoma"/>
              </a:rPr>
              <a:t>EMBRAPII Unit</a:t>
            </a:r>
            <a:endParaRPr sz="1400" b="0" i="0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F2A31DE8-AAFF-4516-86E0-2FA66954C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381" y="4590334"/>
            <a:ext cx="1736785" cy="351521"/>
          </a:xfrm>
          <a:prstGeom prst="rect">
            <a:avLst/>
          </a:prstGeom>
        </p:spPr>
      </p:pic>
      <p:pic>
        <p:nvPicPr>
          <p:cNvPr id="3" name="Imagem 4" descr="Uma imagem contendo pessoa, mesa, homem, lego&#10;&#10;Descrição gerada automaticamente">
            <a:extLst>
              <a:ext uri="{FF2B5EF4-FFF2-40B4-BE49-F238E27FC236}">
                <a16:creationId xmlns:a16="http://schemas.microsoft.com/office/drawing/2014/main" id="{29D0E940-A2FD-4F61-9A21-16EF557AF8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42" t="543" r="24091" b="-543"/>
          <a:stretch/>
        </p:blipFill>
        <p:spPr>
          <a:xfrm>
            <a:off x="2284303" y="1126767"/>
            <a:ext cx="1980000" cy="1980000"/>
          </a:xfrm>
          <a:prstGeom prst="ellipse">
            <a:avLst/>
          </a:prstGeom>
        </p:spPr>
      </p:pic>
      <p:pic>
        <p:nvPicPr>
          <p:cNvPr id="7" name="Picture 2" descr="Manufacturing - Overview, History, Economic Impact">
            <a:extLst>
              <a:ext uri="{FF2B5EF4-FFF2-40B4-BE49-F238E27FC236}">
                <a16:creationId xmlns:a16="http://schemas.microsoft.com/office/drawing/2014/main" id="{294E6EEB-5FF7-4816-B0B8-85C1E6DB3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46" r="11031" b="-46"/>
          <a:stretch/>
        </p:blipFill>
        <p:spPr bwMode="auto">
          <a:xfrm>
            <a:off x="8121510" y="1126767"/>
            <a:ext cx="1980000" cy="19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1;gbc72460728_0_54">
            <a:extLst>
              <a:ext uri="{FF2B5EF4-FFF2-40B4-BE49-F238E27FC236}">
                <a16:creationId xmlns:a16="http://schemas.microsoft.com/office/drawing/2014/main" id="{9DE74201-7D7B-4A7B-8743-16DA982512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9070" b="-2"/>
          <a:stretch/>
        </p:blipFill>
        <p:spPr>
          <a:xfrm>
            <a:off x="0" y="4052322"/>
            <a:ext cx="12192000" cy="9929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2A67AA9-4455-45AE-A81F-217D2B128086}"/>
              </a:ext>
            </a:extLst>
          </p:cNvPr>
          <p:cNvSpPr txBox="1"/>
          <p:nvPr/>
        </p:nvSpPr>
        <p:spPr>
          <a:xfrm>
            <a:off x="3188910" y="188311"/>
            <a:ext cx="7655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32nd EMBRAPII – CORNET CALL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0384F4-19D1-4C32-9FD5-53C3C0C95C3E}"/>
              </a:ext>
            </a:extLst>
          </p:cNvPr>
          <p:cNvSpPr txBox="1"/>
          <p:nvPr/>
        </p:nvSpPr>
        <p:spPr>
          <a:xfrm>
            <a:off x="167932" y="4225634"/>
            <a:ext cx="11856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Projeto: Development and Industrialization of High Productivity Laser Material Deposition (HIPLMD)</a:t>
            </a:r>
          </a:p>
          <a:p>
            <a:pPr algn="ctr"/>
            <a:r>
              <a:rPr lang="pt-BR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Unidade EMBRAPII: ISI Laser</a:t>
            </a:r>
          </a:p>
        </p:txBody>
      </p:sp>
      <p:pic>
        <p:nvPicPr>
          <p:cNvPr id="7" name="Imagem 4" descr="Uma imagem contendo pessoa, mesa, homem, lego&#10;&#10;Descrição gerada automaticamente">
            <a:extLst>
              <a:ext uri="{FF2B5EF4-FFF2-40B4-BE49-F238E27FC236}">
                <a16:creationId xmlns:a16="http://schemas.microsoft.com/office/drawing/2014/main" id="{8C472122-3946-4690-A881-B50D0033F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42" t="543" r="24091" b="-543"/>
          <a:stretch/>
        </p:blipFill>
        <p:spPr>
          <a:xfrm>
            <a:off x="4787414" y="1088733"/>
            <a:ext cx="2617165" cy="2617165"/>
          </a:xfrm>
          <a:prstGeom prst="ellipse">
            <a:avLst/>
          </a:prstGeom>
        </p:spPr>
      </p:pic>
      <p:pic>
        <p:nvPicPr>
          <p:cNvPr id="8" name="Picture 4" descr="Collective Research Networking › CORNET">
            <a:extLst>
              <a:ext uri="{FF2B5EF4-FFF2-40B4-BE49-F238E27FC236}">
                <a16:creationId xmlns:a16="http://schemas.microsoft.com/office/drawing/2014/main" id="{151778C7-97C7-4364-815C-AF0B09617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88"/>
            <a:ext cx="2484338" cy="6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2A24DB4-D298-40FD-9156-BEBA5F0784DD}"/>
              </a:ext>
            </a:extLst>
          </p:cNvPr>
          <p:cNvSpPr txBox="1"/>
          <p:nvPr/>
        </p:nvSpPr>
        <p:spPr>
          <a:xfrm>
            <a:off x="7016491" y="5230658"/>
            <a:ext cx="4700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e Instituições alemãs parceiras</a:t>
            </a:r>
            <a:r>
              <a:rPr lang="pt-BR" sz="16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DVS, ILT, TIME, Durum, GTV, Innojoin LMB Automation, SKLT, Rio, Deloro Wear Solutions, KUKA Industries, Laserline, Siemens AG, Coherent.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FD651D4-46A6-4F9A-8424-D23E3238C4F9}"/>
              </a:ext>
            </a:extLst>
          </p:cNvPr>
          <p:cNvSpPr txBox="1"/>
          <p:nvPr/>
        </p:nvSpPr>
        <p:spPr>
          <a:xfrm>
            <a:off x="167932" y="5230658"/>
            <a:ext cx="5007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e Instituições brasileiras parceiras: </a:t>
            </a:r>
          </a:p>
          <a:p>
            <a:pPr algn="ctr"/>
            <a:r>
              <a:rPr lang="pt-BR" sz="16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FIESC, ILS, UFSC, IFSC, COMAC, HRC, Calwer Mineração, Mineração Rio do Ouro, Granaço, Pauluzzi Produtos Cerâmicos, Rio Deserto, Librelato, Vulkan, VALE, Netzsch, Höganäs Brazil.</a:t>
            </a:r>
          </a:p>
        </p:txBody>
      </p:sp>
    </p:spTree>
    <p:extLst>
      <p:ext uri="{BB962C8B-B14F-4D97-AF65-F5344CB8AC3E}">
        <p14:creationId xmlns:p14="http://schemas.microsoft.com/office/powerpoint/2010/main" val="354959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83"/>
            <a:ext cx="12331461" cy="693779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26"/>
          <p:cNvSpPr txBox="1"/>
          <p:nvPr/>
        </p:nvSpPr>
        <p:spPr>
          <a:xfrm>
            <a:off x="6621996" y="2221763"/>
            <a:ext cx="52320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r>
              <a:rPr lang="en-US" sz="4267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 txBox="1"/>
          <p:nvPr/>
        </p:nvSpPr>
        <p:spPr>
          <a:xfrm>
            <a:off x="7178084" y="4035705"/>
            <a:ext cx="46758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More informations: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www.embrapii.org.br</a:t>
            </a:r>
            <a:endParaRPr sz="16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4" name="Google Shape;554;p26"/>
          <p:cNvSpPr txBox="1"/>
          <p:nvPr/>
        </p:nvSpPr>
        <p:spPr>
          <a:xfrm>
            <a:off x="8775052" y="2970872"/>
            <a:ext cx="307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sng" strike="noStrike" cap="non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Inter.coop@embrapii.org.br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 txBox="1"/>
          <p:nvPr/>
        </p:nvSpPr>
        <p:spPr>
          <a:xfrm>
            <a:off x="6344012" y="4651257"/>
            <a:ext cx="55099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1B89D"/>
                </a:solidFill>
                <a:latin typeface="Trebuchet MS"/>
                <a:ea typeface="Trebuchet MS"/>
                <a:cs typeface="Trebuchet MS"/>
                <a:sym typeface="Trebuchet MS"/>
              </a:rPr>
              <a:t>Edifício Armando Monteiro Neto - SBN, quadra 01, bloco I, 13</a:t>
            </a:r>
            <a:r>
              <a:rPr lang="en-US" sz="1600" b="1" i="0" u="none" strike="noStrike" cap="none" baseline="30000">
                <a:solidFill>
                  <a:srgbClr val="41B89D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-US" sz="1600" b="1" i="0" u="none" strike="noStrike" cap="none">
                <a:solidFill>
                  <a:srgbClr val="41B89D"/>
                </a:solidFill>
                <a:latin typeface="Trebuchet MS"/>
                <a:ea typeface="Trebuchet MS"/>
                <a:cs typeface="Trebuchet MS"/>
                <a:sym typeface="Trebuchet MS"/>
              </a:rPr>
              <a:t> e 14</a:t>
            </a:r>
            <a:r>
              <a:rPr lang="en-US" sz="1600" b="1" i="0" u="none" strike="noStrike" cap="none" baseline="30000">
                <a:solidFill>
                  <a:srgbClr val="41B89D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-US" sz="1600" b="1" i="0" u="none" strike="noStrike" cap="none">
                <a:solidFill>
                  <a:srgbClr val="41B89D"/>
                </a:solidFill>
                <a:latin typeface="Trebuchet MS"/>
                <a:ea typeface="Trebuchet MS"/>
                <a:cs typeface="Trebuchet MS"/>
                <a:sym typeface="Trebuchet MS"/>
              </a:rPr>
              <a:t> andares, Asa Norte, Brasília, DF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1B89D"/>
                </a:solidFill>
                <a:latin typeface="Trebuchet MS"/>
                <a:ea typeface="Trebuchet MS"/>
                <a:cs typeface="Trebuchet MS"/>
                <a:sym typeface="Trebuchet MS"/>
              </a:rPr>
              <a:t>Telefone: (61) 3772-1000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E48CEFA-4BA3-B847-83B1-6F8977ACF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510" y="5667101"/>
            <a:ext cx="6058940" cy="10074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71;gbc72460728_0_54"/>
          <p:cNvPicPr preferRelativeResize="0"/>
          <p:nvPr/>
        </p:nvPicPr>
        <p:blipFill rotWithShape="1">
          <a:blip r:embed="rId3">
            <a:alphaModFix/>
          </a:blip>
          <a:srcRect t="79070" b="12009"/>
          <a:stretch/>
        </p:blipFill>
        <p:spPr>
          <a:xfrm>
            <a:off x="0" y="6234552"/>
            <a:ext cx="12192000" cy="6234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" y="24481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EMBRAPII’S GOALS</a:t>
            </a:r>
          </a:p>
        </p:txBody>
      </p:sp>
      <p:pic>
        <p:nvPicPr>
          <p:cNvPr id="7" name="Google Shape;101;p2"/>
          <p:cNvPicPr preferRelativeResize="0"/>
          <p:nvPr/>
        </p:nvPicPr>
        <p:blipFill rotWithShape="1">
          <a:blip r:embed="rId4">
            <a:alphaModFix/>
          </a:blip>
          <a:srcRect r="43129" b="48645"/>
          <a:stretch/>
        </p:blipFill>
        <p:spPr>
          <a:xfrm>
            <a:off x="10630981" y="5448424"/>
            <a:ext cx="1561020" cy="14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1;gbc72460728_0_133" descr="marca_embrapii_branca_onda_verde-17.png"/>
          <p:cNvPicPr preferRelativeResize="0"/>
          <p:nvPr/>
        </p:nvPicPr>
        <p:blipFill rotWithShape="1">
          <a:blip r:embed="rId5">
            <a:alphaModFix/>
          </a:blip>
          <a:srcRect l="8269" t="11654" r="7839" b="25686"/>
          <a:stretch/>
        </p:blipFill>
        <p:spPr>
          <a:xfrm>
            <a:off x="11259429" y="6081826"/>
            <a:ext cx="785289" cy="60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">
            <a:extLst>
              <a:ext uri="{FF2B5EF4-FFF2-40B4-BE49-F238E27FC236}">
                <a16:creationId xmlns:a16="http://schemas.microsoft.com/office/drawing/2014/main" id="{5B76B89A-F770-4EA4-88F4-715FDD8D6674}"/>
              </a:ext>
            </a:extLst>
          </p:cNvPr>
          <p:cNvSpPr txBox="1"/>
          <p:nvPr/>
        </p:nvSpPr>
        <p:spPr>
          <a:xfrm>
            <a:off x="606875" y="1544508"/>
            <a:ext cx="10652554" cy="3941696"/>
          </a:xfrm>
          <a:prstGeom prst="rect">
            <a:avLst/>
          </a:prstGeom>
          <a:noFill/>
        </p:spPr>
        <p:txBody>
          <a:bodyPr wrap="square" numCol="1" spcCol="36000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companies in the development of innovative technologies for development of products;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competitiveness of companies in national and international markets; 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on business demands; 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offer flexible, agile and no bureaucratic cooperative partnership; 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risks and costs of investing in industrial innovation; 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attract private investment in innovation.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23" y="5304400"/>
            <a:ext cx="753508" cy="7535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85" y="5223760"/>
            <a:ext cx="834148" cy="8341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87" y="5288372"/>
            <a:ext cx="704920" cy="70492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29" y="5285388"/>
            <a:ext cx="667739" cy="66773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89" y="5266840"/>
            <a:ext cx="707904" cy="7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b1ccbf19f7_0_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9504" y="-65491"/>
            <a:ext cx="12431005" cy="699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7;p1" descr="marca_embrapii_branca_onda_verde-17.png"/>
          <p:cNvPicPr preferRelativeResize="0"/>
          <p:nvPr/>
        </p:nvPicPr>
        <p:blipFill rotWithShape="1">
          <a:blip r:embed="rId4">
            <a:alphaModFix/>
          </a:blip>
          <a:srcRect b="26196"/>
          <a:stretch/>
        </p:blipFill>
        <p:spPr>
          <a:xfrm>
            <a:off x="10765150" y="5725423"/>
            <a:ext cx="1146979" cy="8725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220471" y="342227"/>
            <a:ext cx="848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EMBRAPII UNITS: NETWORK OF SELECTED APPLIED RESEARCH CENTERS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5B76B89A-F770-4EA4-88F4-715FDD8D6674}"/>
              </a:ext>
            </a:extLst>
          </p:cNvPr>
          <p:cNvSpPr txBox="1"/>
          <p:nvPr/>
        </p:nvSpPr>
        <p:spPr>
          <a:xfrm>
            <a:off x="344409" y="1704052"/>
            <a:ext cx="7710860" cy="3941696"/>
          </a:xfrm>
          <a:prstGeom prst="rect">
            <a:avLst/>
          </a:prstGeom>
          <a:noFill/>
        </p:spPr>
        <p:txBody>
          <a:bodyPr wrap="square" numCol="1" spcCol="36000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Excellence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Technological focus 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technological capabilities 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Expertise in collaboration with companies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management skills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Agility: for project negotiation &amp; contracting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competitive selective process</a:t>
            </a: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Accreditation for several years upon </a:t>
            </a:r>
            <a:r>
              <a:rPr lang="en-US" sz="20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evalaution</a:t>
            </a: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364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 txBox="1"/>
          <p:nvPr/>
        </p:nvSpPr>
        <p:spPr>
          <a:xfrm>
            <a:off x="185677" y="177765"/>
            <a:ext cx="4430190" cy="82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COMPETENCE AREAS</a:t>
            </a:r>
            <a:endParaRPr sz="2000" b="1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76" name="Google Shape;276;p6"/>
          <p:cNvGrpSpPr/>
          <p:nvPr/>
        </p:nvGrpSpPr>
        <p:grpSpPr>
          <a:xfrm>
            <a:off x="-600926" y="177765"/>
            <a:ext cx="12645643" cy="6011870"/>
            <a:chOff x="-995428" y="52873"/>
            <a:chExt cx="13197077" cy="6274028"/>
          </a:xfrm>
        </p:grpSpPr>
        <p:pic>
          <p:nvPicPr>
            <p:cNvPr id="277" name="Google Shape;277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2335" y="52873"/>
              <a:ext cx="6016965" cy="6043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6"/>
            <p:cNvSpPr txBox="1"/>
            <p:nvPr/>
          </p:nvSpPr>
          <p:spPr>
            <a:xfrm>
              <a:off x="-995428" y="3477768"/>
              <a:ext cx="3951101" cy="2849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SÃO PAULO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</a:t>
              </a:r>
              <a:r>
                <a:rPr lang="en-US" sz="7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Eco-efficient Construction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Polymers and Nanomaterials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Biotechnology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Advanced Communications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Pharmaceutical Drugs and Biopharmaceutical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Polymeric and Functional Materials 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Equipment for Internet and Mobile Computing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Agricultural Pest Biocontrollers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Food Technology and Engineering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Biophotonics and Instrumentation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Biotechnological Processes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High-Performance Materials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Sustainable Materials Technology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Green Chemistry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♦Materials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Power Transmission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Technologies Associated to Powertrains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606467" y="4042097"/>
              <a:ext cx="1566000" cy="21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RIO DE JANEIRO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Oil and Gas Engineering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Cleaner Production Technologies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Industrial Chemical Technology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Innovation in Biosynthetic and Fibers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Green Chemistry Technologies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Computational Engineering Solutions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0053688" y="3313506"/>
              <a:ext cx="2147961" cy="18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MINAS GERAIS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Software for Cyberphysical Systems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Forest Fibers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Metal-mechanical Technologies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Agri-food Solutions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Coffee Agroindustry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Mobility and Intelligent Systems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Digital Communications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Steel and Special Alloys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Digital Agriculture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Technologies applied to Eletric and Hybrid Powertrain to Biofuels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8290378" y="3522683"/>
              <a:ext cx="1810549" cy="525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ESPÍRITO SANTO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Metallurgy and  Materials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8705989" y="2682705"/>
              <a:ext cx="2503600" cy="6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BAHIA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Health Technologies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Integrated Manufacturing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9198374" y="1744500"/>
              <a:ext cx="239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PERNAMBUCO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Connected Products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Vehicle Systems and Technologies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706003" y="1067785"/>
              <a:ext cx="2178400" cy="523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PARAÍBA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Software and Automation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Manufacturing Systems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8028529" y="361287"/>
              <a:ext cx="2979200" cy="4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CEARÁ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Embedded Systems and Digital Mobility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Complex Embedded Systems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249903" y="5035473"/>
              <a:ext cx="3148435" cy="1039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RIO GRANDE DO SUL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Distributed Energy Resources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Sensing Systems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Polymers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Robotics Systems and Automation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Pipeline Technology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09584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Polymeric Materials and Nanomaterials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6931273" y="4774450"/>
              <a:ext cx="1699800" cy="14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SANTA CATARINA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Intelligent Systems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Medicines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Intelligent Energy Systems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Embedded Systems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Laser Manufacturing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Innovative Refrigeration Technologies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2518433" y="4484337"/>
              <a:ext cx="2979197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PARANÁ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Embedded Electronics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Industrial Electrochemistry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609585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2930672" y="4052253"/>
              <a:ext cx="2178400" cy="3592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MATO GROSSO DO SUL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 Biomass Transformation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 rot="10800000" flipH="1">
              <a:off x="6814467" y="3129440"/>
              <a:ext cx="184400" cy="82800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1764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1" name="Google Shape;291;p6"/>
            <p:cNvCxnSpPr/>
            <p:nvPr/>
          </p:nvCxnSpPr>
          <p:spPr>
            <a:xfrm>
              <a:off x="3149133" y="1227384"/>
              <a:ext cx="587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2" name="Google Shape;292;p6"/>
            <p:cNvSpPr/>
            <p:nvPr/>
          </p:nvSpPr>
          <p:spPr>
            <a:xfrm>
              <a:off x="1143000" y="2871216"/>
              <a:ext cx="2030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DISTRITO FEDERAL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Biochemistry of Renewable Materials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766333" y="3186967"/>
              <a:ext cx="2178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GOIÁS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Artificial Intelligence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Agroindustrial Technologies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Industrial Energy Technologies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94" name="Google Shape;294;p6"/>
            <p:cNvCxnSpPr/>
            <p:nvPr/>
          </p:nvCxnSpPr>
          <p:spPr>
            <a:xfrm rot="10800000" flipH="1">
              <a:off x="3417767" y="3167451"/>
              <a:ext cx="3465200" cy="5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944867" y="3439984"/>
              <a:ext cx="15660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6" name="Google Shape;296;p6"/>
            <p:cNvCxnSpPr/>
            <p:nvPr/>
          </p:nvCxnSpPr>
          <p:spPr>
            <a:xfrm>
              <a:off x="5497633" y="4730084"/>
              <a:ext cx="7948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7" name="Google Shape;297;p6"/>
            <p:cNvCxnSpPr/>
            <p:nvPr/>
          </p:nvCxnSpPr>
          <p:spPr>
            <a:xfrm>
              <a:off x="4966133" y="4062668"/>
              <a:ext cx="6824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8" name="Google Shape;298;p6"/>
            <p:cNvCxnSpPr/>
            <p:nvPr/>
          </p:nvCxnSpPr>
          <p:spPr>
            <a:xfrm>
              <a:off x="6509267" y="5139384"/>
              <a:ext cx="4220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" name="Google Shape;299;p6"/>
            <p:cNvCxnSpPr/>
            <p:nvPr/>
          </p:nvCxnSpPr>
          <p:spPr>
            <a:xfrm>
              <a:off x="5307334" y="5461484"/>
              <a:ext cx="702433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0" name="Google Shape;300;p6"/>
            <p:cNvCxnSpPr/>
            <p:nvPr/>
          </p:nvCxnSpPr>
          <p:spPr>
            <a:xfrm rot="10800000" flipH="1">
              <a:off x="3082775" y="4470896"/>
              <a:ext cx="3670903" cy="979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1" name="Google Shape;301;p6"/>
            <p:cNvSpPr/>
            <p:nvPr/>
          </p:nvSpPr>
          <p:spPr>
            <a:xfrm>
              <a:off x="9610617" y="2259628"/>
              <a:ext cx="2255200" cy="4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ALAGOAS</a:t>
              </a:r>
              <a:endPara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Industrial Computing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302" name="Google Shape;302;p6"/>
            <p:cNvCxnSpPr/>
            <p:nvPr/>
          </p:nvCxnSpPr>
          <p:spPr>
            <a:xfrm>
              <a:off x="7638467" y="4370217"/>
              <a:ext cx="9680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3" name="Google Shape;303;p6"/>
            <p:cNvCxnSpPr/>
            <p:nvPr/>
          </p:nvCxnSpPr>
          <p:spPr>
            <a:xfrm>
              <a:off x="8010067" y="3803228"/>
              <a:ext cx="329671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4" name="Google Shape;304;p6"/>
            <p:cNvCxnSpPr/>
            <p:nvPr/>
          </p:nvCxnSpPr>
          <p:spPr>
            <a:xfrm>
              <a:off x="7557357" y="3429000"/>
              <a:ext cx="2322145" cy="1098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5" name="Google Shape;305;p6"/>
            <p:cNvCxnSpPr/>
            <p:nvPr/>
          </p:nvCxnSpPr>
          <p:spPr>
            <a:xfrm>
              <a:off x="8109600" y="2812817"/>
              <a:ext cx="5964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6" name="Google Shape;306;p6"/>
            <p:cNvCxnSpPr/>
            <p:nvPr/>
          </p:nvCxnSpPr>
          <p:spPr>
            <a:xfrm>
              <a:off x="8631033" y="2397651"/>
              <a:ext cx="9796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7" name="Google Shape;307;p6"/>
            <p:cNvCxnSpPr/>
            <p:nvPr/>
          </p:nvCxnSpPr>
          <p:spPr>
            <a:xfrm>
              <a:off x="8706000" y="2169884"/>
              <a:ext cx="4924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8" name="Google Shape;308;p6"/>
            <p:cNvCxnSpPr/>
            <p:nvPr/>
          </p:nvCxnSpPr>
          <p:spPr>
            <a:xfrm rot="10800000">
              <a:off x="8761068" y="1104010"/>
              <a:ext cx="20489" cy="83756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9" name="Google Shape;309;p6"/>
            <p:cNvCxnSpPr/>
            <p:nvPr/>
          </p:nvCxnSpPr>
          <p:spPr>
            <a:xfrm rot="10800000">
              <a:off x="8028533" y="426451"/>
              <a:ext cx="0" cy="1058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0" name="Google Shape;310;p6"/>
            <p:cNvSpPr/>
            <p:nvPr/>
          </p:nvSpPr>
          <p:spPr>
            <a:xfrm>
              <a:off x="457200" y="1088136"/>
              <a:ext cx="2691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AMAZONAS</a:t>
              </a:r>
              <a:endParaRPr sz="933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</a:t>
              </a: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Technologies for Manufacturing Processes</a:t>
              </a:r>
              <a:endParaRPr sz="93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933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♦ Manufacturing Automation </a:t>
              </a:r>
              <a:r>
                <a:rPr lang="en-US" sz="933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Systems</a:t>
              </a:r>
              <a:endParaRPr sz="933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933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11" name="Google Shape;311;p6"/>
          <p:cNvPicPr preferRelativeResize="0"/>
          <p:nvPr/>
        </p:nvPicPr>
        <p:blipFill rotWithShape="1">
          <a:blip r:embed="rId4">
            <a:alphaModFix/>
          </a:blip>
          <a:srcRect t="79069" b="12008"/>
          <a:stretch/>
        </p:blipFill>
        <p:spPr>
          <a:xfrm>
            <a:off x="0" y="6234552"/>
            <a:ext cx="12192000" cy="62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"/>
          <p:cNvPicPr preferRelativeResize="0"/>
          <p:nvPr/>
        </p:nvPicPr>
        <p:blipFill rotWithShape="1">
          <a:blip r:embed="rId5">
            <a:alphaModFix/>
          </a:blip>
          <a:srcRect r="43129" b="48645"/>
          <a:stretch/>
        </p:blipFill>
        <p:spPr>
          <a:xfrm>
            <a:off x="10630980" y="5448423"/>
            <a:ext cx="1561020" cy="14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" descr="marca_embrapii_branca_onda_verde-17.png"/>
          <p:cNvPicPr preferRelativeResize="0"/>
          <p:nvPr/>
        </p:nvPicPr>
        <p:blipFill rotWithShape="1">
          <a:blip r:embed="rId6">
            <a:alphaModFix/>
          </a:blip>
          <a:srcRect l="8269" t="11654" r="7837" b="25686"/>
          <a:stretch/>
        </p:blipFill>
        <p:spPr>
          <a:xfrm>
            <a:off x="11259428" y="6081825"/>
            <a:ext cx="785289" cy="60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08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71;gbc72460728_0_54"/>
          <p:cNvPicPr preferRelativeResize="0"/>
          <p:nvPr/>
        </p:nvPicPr>
        <p:blipFill rotWithShape="1">
          <a:blip r:embed="rId2">
            <a:alphaModFix/>
          </a:blip>
          <a:srcRect t="79070" b="12009"/>
          <a:stretch/>
        </p:blipFill>
        <p:spPr>
          <a:xfrm>
            <a:off x="-1" y="6234554"/>
            <a:ext cx="12280679" cy="623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8FCE894-701B-4063-8276-78D6AC2B7E45}"/>
              </a:ext>
            </a:extLst>
          </p:cNvPr>
          <p:cNvCxnSpPr/>
          <p:nvPr/>
        </p:nvCxnSpPr>
        <p:spPr>
          <a:xfrm>
            <a:off x="2796369" y="902437"/>
            <a:ext cx="0" cy="507616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CBC97FD-7B16-459C-8015-E1FDB9AFE0DB}"/>
              </a:ext>
            </a:extLst>
          </p:cNvPr>
          <p:cNvCxnSpPr/>
          <p:nvPr/>
        </p:nvCxnSpPr>
        <p:spPr>
          <a:xfrm>
            <a:off x="256440" y="3143719"/>
            <a:ext cx="220790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4762BE2-DF04-4679-BCFD-390D9190C588}"/>
              </a:ext>
            </a:extLst>
          </p:cNvPr>
          <p:cNvCxnSpPr/>
          <p:nvPr/>
        </p:nvCxnSpPr>
        <p:spPr>
          <a:xfrm>
            <a:off x="3115341" y="4618895"/>
            <a:ext cx="812327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391D0D0-18A7-4E9C-A2B3-CE8C92494E76}"/>
              </a:ext>
            </a:extLst>
          </p:cNvPr>
          <p:cNvCxnSpPr/>
          <p:nvPr/>
        </p:nvCxnSpPr>
        <p:spPr>
          <a:xfrm>
            <a:off x="5816011" y="2880450"/>
            <a:ext cx="0" cy="161987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42B4C49C-6A01-4C95-950F-3874FC3D0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49471"/>
              </p:ext>
            </p:extLst>
          </p:nvPr>
        </p:nvGraphicFramePr>
        <p:xfrm>
          <a:off x="3115341" y="2242319"/>
          <a:ext cx="8127999" cy="579120"/>
        </p:xfrm>
        <a:graphic>
          <a:graphicData uri="http://schemas.openxmlformats.org/drawingml/2006/table">
            <a:tbl>
              <a:tblPr firstRow="1" bandRow="1"/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EMBRAPII 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92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92D5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Companies 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EMBRAPII Units 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D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E8AFDC-7ACB-4DEA-84A7-83050E7D2E73}"/>
              </a:ext>
            </a:extLst>
          </p:cNvPr>
          <p:cNvSpPr txBox="1"/>
          <p:nvPr/>
        </p:nvSpPr>
        <p:spPr>
          <a:xfrm>
            <a:off x="225552" y="1317314"/>
            <a:ext cx="2398883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500" b="1">
                <a:solidFill>
                  <a:srgbClr val="37C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1.886</a:t>
            </a:r>
            <a:endParaRPr lang="pt-BR" sz="2667" b="1" dirty="0">
              <a:solidFill>
                <a:srgbClr val="37C2A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B60B7E-5EDF-48F9-9C73-B35B5A603500}"/>
              </a:ext>
            </a:extLst>
          </p:cNvPr>
          <p:cNvSpPr txBox="1"/>
          <p:nvPr/>
        </p:nvSpPr>
        <p:spPr>
          <a:xfrm>
            <a:off x="34004" y="3365157"/>
            <a:ext cx="2676397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500" b="1">
                <a:solidFill>
                  <a:srgbClr val="37C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1.425</a:t>
            </a:r>
            <a:endParaRPr lang="pt-BR" sz="5500" b="1" dirty="0">
              <a:solidFill>
                <a:srgbClr val="37C2A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D41F516-E4F0-497C-9C6A-488587A3BA05}"/>
              </a:ext>
            </a:extLst>
          </p:cNvPr>
          <p:cNvSpPr txBox="1"/>
          <p:nvPr/>
        </p:nvSpPr>
        <p:spPr>
          <a:xfrm>
            <a:off x="3063797" y="1127755"/>
            <a:ext cx="581037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733" b="1">
                <a:solidFill>
                  <a:srgbClr val="37C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R</a:t>
            </a:r>
            <a:r>
              <a:rPr lang="pt-BR" sz="3733" b="1" dirty="0">
                <a:solidFill>
                  <a:srgbClr val="37C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</a:t>
            </a:r>
            <a:r>
              <a:rPr lang="pt-BR" sz="6400" b="1" dirty="0">
                <a:solidFill>
                  <a:srgbClr val="37C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2,11 </a:t>
            </a:r>
            <a:r>
              <a:rPr lang="en-GB" sz="4800" b="1" dirty="0">
                <a:solidFill>
                  <a:srgbClr val="37C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Billions</a:t>
            </a:r>
            <a:endParaRPr lang="pt-BR" sz="5333" b="1" dirty="0">
              <a:solidFill>
                <a:srgbClr val="37C2A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6CCDB-2722-4FDE-9EF3-C380AE64A73C}"/>
              </a:ext>
            </a:extLst>
          </p:cNvPr>
          <p:cNvSpPr txBox="1"/>
          <p:nvPr/>
        </p:nvSpPr>
        <p:spPr>
          <a:xfrm>
            <a:off x="2932734" y="4830001"/>
            <a:ext cx="2030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>
                <a:solidFill>
                  <a:srgbClr val="37C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+1.000</a:t>
            </a:r>
            <a:endParaRPr lang="pt-BR" sz="3600" b="1" dirty="0">
              <a:solidFill>
                <a:srgbClr val="37C2A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2B71851-BB21-4163-A0E0-895BDE6B3BDE}"/>
              </a:ext>
            </a:extLst>
          </p:cNvPr>
          <p:cNvSpPr txBox="1"/>
          <p:nvPr/>
        </p:nvSpPr>
        <p:spPr>
          <a:xfrm>
            <a:off x="6615119" y="4661536"/>
            <a:ext cx="2580252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700" b="1">
                <a:solidFill>
                  <a:srgbClr val="37C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676</a:t>
            </a:r>
            <a:endParaRPr lang="pt-BR" sz="5700" b="1" dirty="0">
              <a:solidFill>
                <a:srgbClr val="37C2A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252F34-C344-4C65-AEC3-7935CCF2CAFD}"/>
              </a:ext>
            </a:extLst>
          </p:cNvPr>
          <p:cNvSpPr txBox="1"/>
          <p:nvPr/>
        </p:nvSpPr>
        <p:spPr>
          <a:xfrm>
            <a:off x="321040" y="2100446"/>
            <a:ext cx="22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92D54"/>
                </a:solidFill>
                <a:latin typeface="Trebuchet MS" panose="020B0603020202020204" pitchFamily="34" charset="0"/>
              </a:rPr>
              <a:t>Projects supported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3FB922B-6105-4619-A2F1-41BB1456A7BC}"/>
              </a:ext>
            </a:extLst>
          </p:cNvPr>
          <p:cNvSpPr txBox="1"/>
          <p:nvPr/>
        </p:nvSpPr>
        <p:spPr>
          <a:xfrm>
            <a:off x="304629" y="4252065"/>
            <a:ext cx="22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92D54"/>
                </a:solidFill>
                <a:latin typeface="Trebuchet MS" panose="020B0603020202020204" pitchFamily="34" charset="0"/>
              </a:rPr>
              <a:t>Contracting companies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9961E9-6C46-4D7A-BEC6-ACE4F5C493C7}"/>
              </a:ext>
            </a:extLst>
          </p:cNvPr>
          <p:cNvSpPr txBox="1"/>
          <p:nvPr/>
        </p:nvSpPr>
        <p:spPr>
          <a:xfrm>
            <a:off x="8709565" y="1248011"/>
            <a:ext cx="326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92D54"/>
                </a:solidFill>
                <a:latin typeface="Trebuchet MS" panose="020B0603020202020204" pitchFamily="34" charset="0"/>
              </a:rPr>
              <a:t>Invested in R&amp;D projects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12E3840-5F78-4470-BD8C-FA21F631A694}"/>
              </a:ext>
            </a:extLst>
          </p:cNvPr>
          <p:cNvSpPr txBox="1"/>
          <p:nvPr/>
        </p:nvSpPr>
        <p:spPr>
          <a:xfrm>
            <a:off x="4757579" y="4713812"/>
            <a:ext cx="182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92D54"/>
                </a:solidFill>
                <a:latin typeface="Trebuchet MS" panose="020B0603020202020204" pitchFamily="34" charset="0"/>
              </a:rPr>
              <a:t>Concluded projects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7536C75-20E5-4856-A193-6F18331E2D74}"/>
              </a:ext>
            </a:extLst>
          </p:cNvPr>
          <p:cNvSpPr txBox="1"/>
          <p:nvPr/>
        </p:nvSpPr>
        <p:spPr>
          <a:xfrm>
            <a:off x="8141669" y="4730787"/>
            <a:ext cx="378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92D54"/>
                </a:solidFill>
                <a:latin typeface="Trebuchet MS" panose="020B0603020202020204" pitchFamily="34" charset="0"/>
              </a:rPr>
              <a:t>Industrial Property Rights</a:t>
            </a:r>
          </a:p>
        </p:txBody>
      </p:sp>
      <p:sp>
        <p:nvSpPr>
          <p:cNvPr id="23" name="Google Shape;140;p5">
            <a:extLst>
              <a:ext uri="{FF2B5EF4-FFF2-40B4-BE49-F238E27FC236}">
                <a16:creationId xmlns:a16="http://schemas.microsoft.com/office/drawing/2014/main" id="{C2B94EA0-815F-4A21-8D47-60A5D463A3E2}"/>
              </a:ext>
            </a:extLst>
          </p:cNvPr>
          <p:cNvSpPr txBox="1"/>
          <p:nvPr/>
        </p:nvSpPr>
        <p:spPr>
          <a:xfrm>
            <a:off x="3147237" y="3932010"/>
            <a:ext cx="27023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reducing business risk and cost</a:t>
            </a: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143;p5">
            <a:extLst>
              <a:ext uri="{FF2B5EF4-FFF2-40B4-BE49-F238E27FC236}">
                <a16:creationId xmlns:a16="http://schemas.microsoft.com/office/drawing/2014/main" id="{88A93130-C44A-4E02-B168-B8AD8664B2A1}"/>
              </a:ext>
            </a:extLst>
          </p:cNvPr>
          <p:cNvSpPr txBox="1"/>
          <p:nvPr/>
        </p:nvSpPr>
        <p:spPr>
          <a:xfrm>
            <a:off x="5800062" y="3932008"/>
            <a:ext cx="274674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pt-BR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leveraging private investment</a:t>
            </a:r>
            <a:endParaRPr sz="12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C428129-44A6-4FB4-8B01-7D2D5CF41D49}"/>
              </a:ext>
            </a:extLst>
          </p:cNvPr>
          <p:cNvSpPr txBox="1"/>
          <p:nvPr/>
        </p:nvSpPr>
        <p:spPr>
          <a:xfrm>
            <a:off x="3115339" y="3386144"/>
            <a:ext cx="26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37C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33,3%</a:t>
            </a:r>
            <a:endParaRPr lang="pt-BR" sz="28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576A0D8-2DEB-49BB-8F12-23F15DF51D6C}"/>
              </a:ext>
            </a:extLst>
          </p:cNvPr>
          <p:cNvSpPr txBox="1"/>
          <p:nvPr/>
        </p:nvSpPr>
        <p:spPr>
          <a:xfrm>
            <a:off x="3081767" y="2848550"/>
            <a:ext cx="26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2200" b="1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$ 815,0 </a:t>
            </a:r>
            <a:r>
              <a:rPr lang="en-GB" sz="2200" b="1" dirty="0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millions</a:t>
            </a:r>
          </a:p>
          <a:p>
            <a:pPr algn="ctr"/>
            <a:endParaRPr lang="pt-BR" sz="2200" b="1" dirty="0">
              <a:solidFill>
                <a:srgbClr val="092D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6FDB735-8FA4-4562-AB05-A998736315E7}"/>
              </a:ext>
            </a:extLst>
          </p:cNvPr>
          <p:cNvCxnSpPr/>
          <p:nvPr/>
        </p:nvCxnSpPr>
        <p:spPr>
          <a:xfrm>
            <a:off x="8541495" y="2883989"/>
            <a:ext cx="0" cy="161987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8DC5760-E089-490D-AA41-1D115069F1C8}"/>
              </a:ext>
            </a:extLst>
          </p:cNvPr>
          <p:cNvSpPr txBox="1"/>
          <p:nvPr/>
        </p:nvSpPr>
        <p:spPr>
          <a:xfrm>
            <a:off x="5828416" y="3389637"/>
            <a:ext cx="26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37C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49,2%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7118D1F-6F2F-4CF9-8DB7-07E16F6269C4}"/>
              </a:ext>
            </a:extLst>
          </p:cNvPr>
          <p:cNvSpPr txBox="1"/>
          <p:nvPr/>
        </p:nvSpPr>
        <p:spPr>
          <a:xfrm>
            <a:off x="5794843" y="2852045"/>
            <a:ext cx="26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2200" b="1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$ 180,4 </a:t>
            </a:r>
            <a:r>
              <a:rPr lang="en-GB" sz="2200" b="1" dirty="0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millions</a:t>
            </a:r>
          </a:p>
          <a:p>
            <a:pPr algn="ctr"/>
            <a:endParaRPr lang="pt-BR" sz="2200" b="1" dirty="0">
              <a:solidFill>
                <a:srgbClr val="092D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BEC2E07-3EF0-439C-8D75-70CE754E6BE1}"/>
              </a:ext>
            </a:extLst>
          </p:cNvPr>
          <p:cNvSpPr txBox="1"/>
          <p:nvPr/>
        </p:nvSpPr>
        <p:spPr>
          <a:xfrm>
            <a:off x="8608281" y="3422949"/>
            <a:ext cx="26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37C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18%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0EECB6F-B8D8-4C4B-9E7B-3A6922D5C0EE}"/>
              </a:ext>
            </a:extLst>
          </p:cNvPr>
          <p:cNvSpPr txBox="1"/>
          <p:nvPr/>
        </p:nvSpPr>
        <p:spPr>
          <a:xfrm>
            <a:off x="8574708" y="2885357"/>
            <a:ext cx="2684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2200" b="1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$ 446,1 </a:t>
            </a:r>
            <a:r>
              <a:rPr lang="en-GB" sz="2200" b="1" dirty="0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62F3338-3B06-4E66-8D8D-D5DF9493A914}"/>
              </a:ext>
            </a:extLst>
          </p:cNvPr>
          <p:cNvSpPr txBox="1"/>
          <p:nvPr/>
        </p:nvSpPr>
        <p:spPr>
          <a:xfrm>
            <a:off x="301382" y="207297"/>
            <a:ext cx="11890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EMBRAPII SEVEN YEARS OF OPERATION* </a:t>
            </a:r>
            <a:endParaRPr lang="pt-BR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33" name="Google Shape;101;p2">
            <a:extLst>
              <a:ext uri="{FF2B5EF4-FFF2-40B4-BE49-F238E27FC236}">
                <a16:creationId xmlns:a16="http://schemas.microsoft.com/office/drawing/2014/main" id="{A7B90A29-76DB-4BCF-B61F-E3351396BB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3129" b="48645"/>
          <a:stretch/>
        </p:blipFill>
        <p:spPr>
          <a:xfrm>
            <a:off x="10630982" y="5448425"/>
            <a:ext cx="1561020" cy="1409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rupo 38"/>
          <p:cNvGrpSpPr/>
          <p:nvPr/>
        </p:nvGrpSpPr>
        <p:grpSpPr>
          <a:xfrm>
            <a:off x="11049755" y="5928549"/>
            <a:ext cx="1230924" cy="860504"/>
            <a:chOff x="90766" y="2975602"/>
            <a:chExt cx="1282524" cy="896576"/>
          </a:xfrm>
        </p:grpSpPr>
        <p:pic>
          <p:nvPicPr>
            <p:cNvPr id="40" name="Google Shape;317;g901ed94b80_0_446" descr="marca_embrapii_branca_onda_verde-17.png">
              <a:extLst>
                <a:ext uri="{FF2B5EF4-FFF2-40B4-BE49-F238E27FC236}">
                  <a16:creationId xmlns:a16="http://schemas.microsoft.com/office/drawing/2014/main" id="{05FA7E94-CAB5-4FE3-BEC9-8ECC0434DFB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24578"/>
            <a:stretch/>
          </p:blipFill>
          <p:spPr>
            <a:xfrm>
              <a:off x="198185" y="2975602"/>
              <a:ext cx="998507" cy="77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763"/>
            <a:stretch/>
          </p:blipFill>
          <p:spPr>
            <a:xfrm>
              <a:off x="90766" y="3720041"/>
              <a:ext cx="1282524" cy="152137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04B6FEC-55C5-3941-BC4F-FFE15556B443}"/>
              </a:ext>
            </a:extLst>
          </p:cNvPr>
          <p:cNvSpPr txBox="1"/>
          <p:nvPr/>
        </p:nvSpPr>
        <p:spPr>
          <a:xfrm>
            <a:off x="1395046" y="6389077"/>
            <a:ext cx="161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*Data: May 2022</a:t>
            </a:r>
          </a:p>
        </p:txBody>
      </p:sp>
    </p:spTree>
    <p:extLst>
      <p:ext uri="{BB962C8B-B14F-4D97-AF65-F5344CB8AC3E}">
        <p14:creationId xmlns:p14="http://schemas.microsoft.com/office/powerpoint/2010/main" val="8877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621" y="-52206"/>
            <a:ext cx="12375241" cy="696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5955" y="2020405"/>
            <a:ext cx="2818932" cy="281893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2"/>
          <p:cNvSpPr txBox="1"/>
          <p:nvPr/>
        </p:nvSpPr>
        <p:spPr>
          <a:xfrm>
            <a:off x="6096000" y="2719251"/>
            <a:ext cx="5480595" cy="1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pt-BR" sz="4267" b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INTERNATIONAL COOPERATION</a:t>
            </a:r>
            <a:endParaRPr sz="42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71;gbc72460728_0_54"/>
          <p:cNvPicPr preferRelativeResize="0"/>
          <p:nvPr/>
        </p:nvPicPr>
        <p:blipFill rotWithShape="1">
          <a:blip r:embed="rId3">
            <a:alphaModFix/>
          </a:blip>
          <a:srcRect t="79070" b="12009"/>
          <a:stretch/>
        </p:blipFill>
        <p:spPr>
          <a:xfrm>
            <a:off x="0" y="6234552"/>
            <a:ext cx="12192000" cy="6234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" y="24481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9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International Collaboration Projects</a:t>
            </a:r>
          </a:p>
        </p:txBody>
      </p:sp>
      <p:pic>
        <p:nvPicPr>
          <p:cNvPr id="7" name="Google Shape;101;p2"/>
          <p:cNvPicPr preferRelativeResize="0"/>
          <p:nvPr/>
        </p:nvPicPr>
        <p:blipFill rotWithShape="1">
          <a:blip r:embed="rId4">
            <a:alphaModFix/>
          </a:blip>
          <a:srcRect r="43129" b="48645"/>
          <a:stretch/>
        </p:blipFill>
        <p:spPr>
          <a:xfrm>
            <a:off x="10630981" y="5448424"/>
            <a:ext cx="1561020" cy="14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1;gbc72460728_0_133" descr="marca_embrapii_branca_onda_verde-17.png"/>
          <p:cNvPicPr preferRelativeResize="0"/>
          <p:nvPr/>
        </p:nvPicPr>
        <p:blipFill rotWithShape="1">
          <a:blip r:embed="rId5">
            <a:alphaModFix/>
          </a:blip>
          <a:srcRect l="8269" t="11654" r="7839" b="25686"/>
          <a:stretch/>
        </p:blipFill>
        <p:spPr>
          <a:xfrm>
            <a:off x="11104684" y="6081826"/>
            <a:ext cx="785289" cy="6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58;gb1ccbf19f7_0_407" descr="icones-14.png"/>
          <p:cNvPicPr preferRelativeResize="0"/>
          <p:nvPr/>
        </p:nvPicPr>
        <p:blipFill rotWithShape="1">
          <a:blip r:embed="rId6">
            <a:alphaModFix/>
          </a:blip>
          <a:srcRect l="6331" t="15294" r="5848" b="15246"/>
          <a:stretch/>
        </p:blipFill>
        <p:spPr>
          <a:xfrm>
            <a:off x="429700" y="1139207"/>
            <a:ext cx="1610639" cy="144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59;gb1ccbf19f7_0_407" descr="icones-15.png"/>
          <p:cNvPicPr preferRelativeResize="0"/>
          <p:nvPr/>
        </p:nvPicPr>
        <p:blipFill rotWithShape="1">
          <a:blip r:embed="rId7">
            <a:alphaModFix/>
          </a:blip>
          <a:srcRect l="3975" t="27636" b="30267"/>
          <a:stretch/>
        </p:blipFill>
        <p:spPr>
          <a:xfrm>
            <a:off x="2254990" y="1418396"/>
            <a:ext cx="2512319" cy="117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60;gb1ccbf19f7_0_407"/>
          <p:cNvSpPr txBox="1"/>
          <p:nvPr/>
        </p:nvSpPr>
        <p:spPr>
          <a:xfrm>
            <a:off x="2254989" y="2296859"/>
            <a:ext cx="25125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D54"/>
              </a:buClr>
              <a:buSzPts val="2400"/>
              <a:buFont typeface="Trebuchet MS"/>
              <a:buNone/>
            </a:pPr>
            <a:r>
              <a:rPr lang="en-US" sz="2400" b="1" dirty="0">
                <a:solidFill>
                  <a:srgbClr val="092D54"/>
                </a:solidFill>
                <a:latin typeface="Trebuchet MS"/>
                <a:ea typeface="Trebuchet MS"/>
                <a:cs typeface="Trebuchet MS"/>
                <a:sym typeface="Trebuchet MS"/>
              </a:rPr>
              <a:t>COMPANY</a:t>
            </a:r>
          </a:p>
        </p:txBody>
      </p:sp>
      <p:sp>
        <p:nvSpPr>
          <p:cNvPr id="17" name="Google Shape;361;gb1ccbf19f7_0_407"/>
          <p:cNvSpPr txBox="1"/>
          <p:nvPr/>
        </p:nvSpPr>
        <p:spPr>
          <a:xfrm>
            <a:off x="-466789" y="2422526"/>
            <a:ext cx="31455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D54"/>
              </a:buClr>
              <a:buSzPts val="2400"/>
              <a:buFont typeface="Trebuchet MS"/>
              <a:buNone/>
            </a:pPr>
            <a:r>
              <a:rPr lang="en-US" sz="2000" b="1" dirty="0">
                <a:solidFill>
                  <a:srgbClr val="092D54"/>
                </a:solidFill>
                <a:latin typeface="Trebuchet MS"/>
                <a:ea typeface="Trebuchet MS"/>
                <a:cs typeface="Trebuchet MS"/>
                <a:sym typeface="Trebuchet MS"/>
              </a:rPr>
              <a:t>EMBRAPII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D54"/>
              </a:buClr>
              <a:buSzPts val="2400"/>
              <a:buFont typeface="Trebuchet MS"/>
              <a:buNone/>
            </a:pPr>
            <a:r>
              <a:rPr lang="en-US" sz="2000" b="1" dirty="0">
                <a:solidFill>
                  <a:srgbClr val="092D54"/>
                </a:solidFill>
                <a:latin typeface="Trebuchet MS"/>
                <a:ea typeface="Trebuchet MS"/>
                <a:cs typeface="Trebuchet MS"/>
                <a:sym typeface="Trebuchet MS"/>
              </a:rPr>
              <a:t>R&amp;D UNIT</a:t>
            </a:r>
            <a:endParaRPr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AD94BB4-219A-A340-8527-233C06F6D796}"/>
              </a:ext>
            </a:extLst>
          </p:cNvPr>
          <p:cNvGrpSpPr/>
          <p:nvPr/>
        </p:nvGrpSpPr>
        <p:grpSpPr>
          <a:xfrm>
            <a:off x="1474478" y="4958121"/>
            <a:ext cx="1561021" cy="1072453"/>
            <a:chOff x="5072611" y="4101787"/>
            <a:chExt cx="2193622" cy="1734150"/>
          </a:xfrm>
        </p:grpSpPr>
        <p:sp>
          <p:nvSpPr>
            <p:cNvPr id="3" name="Retângulo Arredondado 2">
              <a:extLst>
                <a:ext uri="{FF2B5EF4-FFF2-40B4-BE49-F238E27FC236}">
                  <a16:creationId xmlns:a16="http://schemas.microsoft.com/office/drawing/2014/main" id="{4A59C586-2F45-2F49-89FA-5ED9E7DAACDD}"/>
                </a:ext>
              </a:extLst>
            </p:cNvPr>
            <p:cNvSpPr/>
            <p:nvPr/>
          </p:nvSpPr>
          <p:spPr>
            <a:xfrm>
              <a:off x="5072611" y="4198738"/>
              <a:ext cx="2193622" cy="156377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p:pic>
          <p:nvPicPr>
            <p:cNvPr id="22" name="Google Shape;207;p38" descr="marca_embrapii_branca_onda_verde-17.png">
              <a:extLst>
                <a:ext uri="{FF2B5EF4-FFF2-40B4-BE49-F238E27FC236}">
                  <a16:creationId xmlns:a16="http://schemas.microsoft.com/office/drawing/2014/main" id="{F48F5E4E-BEC3-1F40-834A-6EBC60C74D8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176911" y="4101787"/>
              <a:ext cx="2043724" cy="1734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AB5258E-9A43-7A42-873E-691B6C66FEED}"/>
              </a:ext>
            </a:extLst>
          </p:cNvPr>
          <p:cNvSpPr txBox="1"/>
          <p:nvPr/>
        </p:nvSpPr>
        <p:spPr>
          <a:xfrm>
            <a:off x="2208342" y="4148476"/>
            <a:ext cx="28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$</a:t>
            </a:r>
          </a:p>
        </p:txBody>
      </p:sp>
      <p:pic>
        <p:nvPicPr>
          <p:cNvPr id="21" name="Google Shape;359;gb1ccbf19f7_0_407" descr="icones-15.png">
            <a:extLst>
              <a:ext uri="{FF2B5EF4-FFF2-40B4-BE49-F238E27FC236}">
                <a16:creationId xmlns:a16="http://schemas.microsoft.com/office/drawing/2014/main" id="{FDC35FAC-CDAD-B24C-BA90-A22F486368A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975" t="27636" b="30267"/>
          <a:stretch/>
        </p:blipFill>
        <p:spPr>
          <a:xfrm>
            <a:off x="7992748" y="1465135"/>
            <a:ext cx="2512319" cy="117443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360;gb1ccbf19f7_0_407">
            <a:extLst>
              <a:ext uri="{FF2B5EF4-FFF2-40B4-BE49-F238E27FC236}">
                <a16:creationId xmlns:a16="http://schemas.microsoft.com/office/drawing/2014/main" id="{056EA11E-FBF8-C546-AB02-9E8837B609C9}"/>
              </a:ext>
            </a:extLst>
          </p:cNvPr>
          <p:cNvSpPr txBox="1"/>
          <p:nvPr/>
        </p:nvSpPr>
        <p:spPr>
          <a:xfrm>
            <a:off x="8065054" y="2627941"/>
            <a:ext cx="25125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D54"/>
              </a:buClr>
              <a:buSzPts val="2400"/>
              <a:buFont typeface="Trebuchet MS"/>
              <a:buNone/>
            </a:pPr>
            <a:r>
              <a:rPr lang="en-US" sz="2400" b="1">
                <a:solidFill>
                  <a:srgbClr val="092D54"/>
                </a:solidFill>
                <a:latin typeface="Trebuchet MS"/>
                <a:ea typeface="Trebuchet MS"/>
                <a:cs typeface="Trebuchet MS"/>
                <a:sym typeface="Trebuchet MS"/>
              </a:rPr>
              <a:t>INTERNATIONAL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D54"/>
              </a:buClr>
              <a:buSzPts val="2400"/>
              <a:buFont typeface="Trebuchet MS"/>
              <a:buNone/>
            </a:pPr>
            <a:r>
              <a:rPr lang="en-US" sz="2400" b="1">
                <a:solidFill>
                  <a:srgbClr val="092D54"/>
                </a:solidFill>
                <a:latin typeface="Trebuchet MS"/>
                <a:ea typeface="Trebuchet MS"/>
                <a:cs typeface="Trebuchet MS"/>
                <a:sym typeface="Trebuchet MS"/>
              </a:rPr>
              <a:t>COMPANY</a:t>
            </a:r>
            <a:endParaRPr lang="en-US" sz="2400" b="1" dirty="0">
              <a:solidFill>
                <a:srgbClr val="092D5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Imagem 10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150C79C7-1876-4748-9FEE-906E838686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03" y="2905391"/>
            <a:ext cx="909475" cy="615754"/>
          </a:xfrm>
          <a:prstGeom prst="rect">
            <a:avLst/>
          </a:prstGeom>
        </p:spPr>
      </p:pic>
      <p:sp>
        <p:nvSpPr>
          <p:cNvPr id="26" name="Seta para Cima 25">
            <a:extLst>
              <a:ext uri="{FF2B5EF4-FFF2-40B4-BE49-F238E27FC236}">
                <a16:creationId xmlns:a16="http://schemas.microsoft.com/office/drawing/2014/main" id="{E8421495-62A2-A048-AE11-11912AD9CE0C}"/>
              </a:ext>
            </a:extLst>
          </p:cNvPr>
          <p:cNvSpPr/>
          <p:nvPr/>
        </p:nvSpPr>
        <p:spPr>
          <a:xfrm>
            <a:off x="9095002" y="4040538"/>
            <a:ext cx="135816" cy="672177"/>
          </a:xfrm>
          <a:prstGeom prst="upArrow">
            <a:avLst/>
          </a:prstGeom>
          <a:solidFill>
            <a:srgbClr val="41B89D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/>
            <a:endParaRPr lang="pt-BR" sz="2400">
              <a:solidFill>
                <a:srgbClr val="41B89D"/>
              </a:solidFill>
              <a:latin typeface="Calibri"/>
              <a:cs typeface="Calibri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2467E0E-14F2-5D49-8722-47BD4A8B54B9}"/>
              </a:ext>
            </a:extLst>
          </p:cNvPr>
          <p:cNvSpPr txBox="1"/>
          <p:nvPr/>
        </p:nvSpPr>
        <p:spPr>
          <a:xfrm>
            <a:off x="9180627" y="4084238"/>
            <a:ext cx="28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$</a:t>
            </a:r>
          </a:p>
        </p:txBody>
      </p:sp>
      <p:sp>
        <p:nvSpPr>
          <p:cNvPr id="28" name="Seta para Cima 27">
            <a:extLst>
              <a:ext uri="{FF2B5EF4-FFF2-40B4-BE49-F238E27FC236}">
                <a16:creationId xmlns:a16="http://schemas.microsoft.com/office/drawing/2014/main" id="{633B7875-8172-D548-BFA2-F255F85A94F9}"/>
              </a:ext>
            </a:extLst>
          </p:cNvPr>
          <p:cNvSpPr/>
          <p:nvPr/>
        </p:nvSpPr>
        <p:spPr>
          <a:xfrm>
            <a:off x="1972431" y="4081966"/>
            <a:ext cx="135816" cy="672177"/>
          </a:xfrm>
          <a:prstGeom prst="upArrow">
            <a:avLst/>
          </a:prstGeom>
          <a:solidFill>
            <a:srgbClr val="41B89D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/>
            <a:endParaRPr lang="pt-BR" sz="2400">
              <a:solidFill>
                <a:srgbClr val="41B89D"/>
              </a:solidFill>
              <a:latin typeface="Calibri"/>
              <a:cs typeface="Calibri"/>
            </a:endParaRPr>
          </a:p>
        </p:txBody>
      </p:sp>
      <p:sp>
        <p:nvSpPr>
          <p:cNvPr id="18" name="Google Shape;362;gb1ccbf19f7_0_407"/>
          <p:cNvSpPr txBox="1"/>
          <p:nvPr/>
        </p:nvSpPr>
        <p:spPr>
          <a:xfrm>
            <a:off x="4490777" y="2027652"/>
            <a:ext cx="3669127" cy="109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D54"/>
              </a:buClr>
              <a:buSzPts val="2400"/>
              <a:buFont typeface="Trebuchet MS"/>
              <a:buNone/>
            </a:pPr>
            <a:r>
              <a:rPr lang="en-US" sz="2800" b="1" dirty="0">
                <a:solidFill>
                  <a:srgbClr val="092D54"/>
                </a:solidFill>
                <a:latin typeface="Trebuchet MS"/>
                <a:ea typeface="Trebuchet MS"/>
                <a:cs typeface="Trebuchet MS"/>
                <a:sym typeface="Trebuchet MS"/>
              </a:rPr>
              <a:t>R&amp;D </a:t>
            </a:r>
            <a:endParaRPr sz="20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D54"/>
              </a:buClr>
              <a:buSzPts val="2400"/>
              <a:buFont typeface="Trebuchet MS"/>
              <a:buNone/>
            </a:pPr>
            <a:r>
              <a:rPr lang="en-US" sz="2800" b="1" dirty="0">
                <a:solidFill>
                  <a:srgbClr val="092D54"/>
                </a:solidFill>
                <a:latin typeface="Trebuchet MS"/>
                <a:ea typeface="Trebuchet MS"/>
                <a:cs typeface="Trebuchet MS"/>
                <a:sym typeface="Trebuchet MS"/>
              </a:rPr>
              <a:t>projects</a:t>
            </a:r>
            <a:endParaRPr sz="2400" b="1" dirty="0">
              <a:solidFill>
                <a:srgbClr val="092D5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136B190D-9082-F545-BF69-CAB72FD1B168}"/>
              </a:ext>
            </a:extLst>
          </p:cNvPr>
          <p:cNvSpPr/>
          <p:nvPr/>
        </p:nvSpPr>
        <p:spPr>
          <a:xfrm>
            <a:off x="5391026" y="1947990"/>
            <a:ext cx="1867293" cy="12555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51B4BFC9-BC69-6F41-BC97-72F524651B6F}"/>
              </a:ext>
            </a:extLst>
          </p:cNvPr>
          <p:cNvSpPr/>
          <p:nvPr/>
        </p:nvSpPr>
        <p:spPr>
          <a:xfrm>
            <a:off x="157165" y="1075945"/>
            <a:ext cx="11115674" cy="27834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 descr="Globo terrestre: Américas com preenchimento sólido">
            <a:extLst>
              <a:ext uri="{FF2B5EF4-FFF2-40B4-BE49-F238E27FC236}">
                <a16:creationId xmlns:a16="http://schemas.microsoft.com/office/drawing/2014/main" id="{A3F92CA3-EE69-BF29-C9A0-C80DA9841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93554" y="4712713"/>
            <a:ext cx="1274528" cy="12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/>
      <p:bldP spid="23" grpId="0"/>
      <p:bldP spid="26" grpId="0" animBg="1"/>
      <p:bldP spid="27" grpId="0"/>
      <p:bldP spid="28" grpId="0" animBg="1"/>
      <p:bldP spid="18" grpId="0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b1ccbf19f7_0_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9504" y="-65491"/>
            <a:ext cx="12431005" cy="699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7;p1" descr="marca_embrapii_branca_onda_verde-17.png"/>
          <p:cNvPicPr preferRelativeResize="0"/>
          <p:nvPr/>
        </p:nvPicPr>
        <p:blipFill rotWithShape="1">
          <a:blip r:embed="rId4">
            <a:alphaModFix/>
          </a:blip>
          <a:srcRect b="26196"/>
          <a:stretch/>
        </p:blipFill>
        <p:spPr>
          <a:xfrm>
            <a:off x="10765150" y="5725423"/>
            <a:ext cx="1146979" cy="8725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279871" y="0"/>
            <a:ext cx="848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TECH TALK 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5B76B89A-F770-4EA4-88F4-715FDD8D6674}"/>
              </a:ext>
            </a:extLst>
          </p:cNvPr>
          <p:cNvSpPr txBox="1"/>
          <p:nvPr/>
        </p:nvSpPr>
        <p:spPr>
          <a:xfrm>
            <a:off x="384227" y="588711"/>
            <a:ext cx="8084640" cy="6251491"/>
          </a:xfrm>
          <a:prstGeom prst="rect">
            <a:avLst/>
          </a:prstGeom>
          <a:noFill/>
        </p:spPr>
        <p:txBody>
          <a:bodyPr wrap="square" numCol="1" spcCol="36000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41B89D"/>
              </a:buClr>
              <a:buSzPct val="120000"/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are the international partnership options currently available?</a:t>
            </a:r>
          </a:p>
          <a:p>
            <a:pPr marL="800100" lvl="1" indent="-342900">
              <a:buClr>
                <a:srgbClr val="41B89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Innosuisse</a:t>
            </a:r>
            <a:r>
              <a:rPr lang="en-US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(Switzerland) </a:t>
            </a:r>
          </a:p>
          <a:p>
            <a:pPr marL="800100" lvl="1" indent="-342900">
              <a:buClr>
                <a:srgbClr val="41B89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GlobalStars</a:t>
            </a:r>
            <a:r>
              <a:rPr lang="en-US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(Belgium, Finland, </a:t>
            </a:r>
            <a:r>
              <a:rPr lang="en-US" sz="16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Holand</a:t>
            </a:r>
            <a:r>
              <a:rPr lang="en-US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Portugal Turkey and Spain)</a:t>
            </a:r>
          </a:p>
          <a:p>
            <a:pPr marL="800100" lvl="1" indent="-342900">
              <a:buClr>
                <a:srgbClr val="41B89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r>
              <a:rPr lang="en-US" sz="1600" baseline="30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Cornet and 30</a:t>
            </a:r>
            <a:r>
              <a:rPr lang="en-US" sz="1600" baseline="30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IraSME</a:t>
            </a:r>
            <a:r>
              <a:rPr lang="en-US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Calls to open soon </a:t>
            </a:r>
          </a:p>
          <a:p>
            <a:pPr>
              <a:buClr>
                <a:srgbClr val="41B89D"/>
              </a:buClr>
              <a:buSzPct val="120000"/>
            </a:pPr>
            <a:endParaRPr lang="en-US" dirty="0">
              <a:solidFill>
                <a:srgbClr val="00206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identify an EMBRAPII Unit to present the issue?</a:t>
            </a:r>
          </a:p>
          <a:p>
            <a:pPr marL="742950" lvl="1" indent="-285750">
              <a:buClr>
                <a:srgbClr val="41B89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up to the company to talk with the representatives of the EMBRAPII Unit to define which one is best suited to the project. EMBRAPII can help matchmaking</a:t>
            </a:r>
          </a:p>
          <a:p>
            <a:pPr marL="742950" lvl="1" indent="-285750">
              <a:lnSpc>
                <a:spcPct val="150000"/>
              </a:lnSpc>
              <a:buClr>
                <a:srgbClr val="41B89D"/>
              </a:buClr>
              <a:buSzPct val="12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identify an international partner company?</a:t>
            </a:r>
          </a:p>
          <a:p>
            <a:pPr marL="742950" lvl="1" indent="-285750">
              <a:buClr>
                <a:srgbClr val="41B89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EMBRAPII promotes webinars, workshops and events to help matchmaking between Brazilian and international companies.</a:t>
            </a:r>
          </a:p>
          <a:p>
            <a:pPr marL="742950" lvl="1" indent="-285750">
              <a:lnSpc>
                <a:spcPct val="150000"/>
              </a:lnSpc>
              <a:buClr>
                <a:srgbClr val="41B89D"/>
              </a:buClr>
              <a:buSzPct val="120000"/>
              <a:buFont typeface="Arial" panose="020B0604020202020204" pitchFamily="34" charset="0"/>
              <a:buChar char="•"/>
            </a:pPr>
            <a:endParaRPr lang="en-US" sz="1600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whom will the intellectual property of the developed product belong?</a:t>
            </a:r>
          </a:p>
          <a:p>
            <a:pPr marL="742950" lvl="1" indent="-285750">
              <a:buClr>
                <a:srgbClr val="41B89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IPR must be negotiated between the parties involved, including the companies, the international funding agency and the EMBRAPII Unit.</a:t>
            </a:r>
          </a:p>
          <a:p>
            <a:pPr marL="742950" lvl="1" indent="-285750">
              <a:buClr>
                <a:srgbClr val="41B89D"/>
              </a:buClr>
              <a:buSzPct val="120000"/>
              <a:buFont typeface="Arial" panose="020B0604020202020204" pitchFamily="34" charset="0"/>
              <a:buChar char="•"/>
            </a:pPr>
            <a:endParaRPr lang="en-US" sz="1600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41B89D"/>
              </a:buClr>
              <a:buSzPct val="120000"/>
              <a:buFont typeface="Arial" panose="020B0604020202020204" pitchFamily="34" charset="0"/>
              <a:buChar char="•"/>
            </a:pPr>
            <a:endParaRPr lang="en-US" sz="1600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189" indent="-457189">
              <a:lnSpc>
                <a:spcPct val="150000"/>
              </a:lnSpc>
              <a:buClr>
                <a:srgbClr val="41B89D"/>
              </a:buClr>
              <a:buSzPct val="120000"/>
              <a:buFont typeface="Wingdings" panose="05000000000000000000" pitchFamily="2" charset="2"/>
              <a:buChar char="§"/>
            </a:pPr>
            <a:endParaRPr lang="en-US" sz="1600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9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9;ga38bec8bf5_0_103">
            <a:extLst>
              <a:ext uri="{FF2B5EF4-FFF2-40B4-BE49-F238E27FC236}">
                <a16:creationId xmlns:a16="http://schemas.microsoft.com/office/drawing/2014/main" id="{93182B0B-59C5-4CC4-9172-AD705E31AF15}"/>
              </a:ext>
            </a:extLst>
          </p:cNvPr>
          <p:cNvSpPr/>
          <p:nvPr/>
        </p:nvSpPr>
        <p:spPr>
          <a:xfrm rot="5400000">
            <a:off x="5784277" y="444895"/>
            <a:ext cx="623447" cy="12202400"/>
          </a:xfrm>
          <a:prstGeom prst="rect">
            <a:avLst/>
          </a:prstGeom>
          <a:gradFill>
            <a:gsLst>
              <a:gs pos="0">
                <a:srgbClr val="39BB9D"/>
              </a:gs>
              <a:gs pos="37000">
                <a:srgbClr val="0A2D55"/>
              </a:gs>
              <a:gs pos="100000">
                <a:srgbClr val="0A2D55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5" name="Google Shape;243;p16">
            <a:extLst>
              <a:ext uri="{FF2B5EF4-FFF2-40B4-BE49-F238E27FC236}">
                <a16:creationId xmlns:a16="http://schemas.microsoft.com/office/drawing/2014/main" id="{A0ABFC84-13E8-4410-B302-2D752DB70A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3130" b="48645"/>
          <a:stretch/>
        </p:blipFill>
        <p:spPr>
          <a:xfrm>
            <a:off x="10194308" y="5051810"/>
            <a:ext cx="2081361" cy="187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4;p16" descr="marca_embrapii_branca_onda_verde-17.png">
            <a:extLst>
              <a:ext uri="{FF2B5EF4-FFF2-40B4-BE49-F238E27FC236}">
                <a16:creationId xmlns:a16="http://schemas.microsoft.com/office/drawing/2014/main" id="{69ECD99C-9347-46E6-8820-821CC61D67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4577"/>
          <a:stretch/>
        </p:blipFill>
        <p:spPr>
          <a:xfrm>
            <a:off x="10957634" y="5771767"/>
            <a:ext cx="1234601" cy="95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E41D539A-1ABB-461F-A155-D0915FB8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34" y="121859"/>
            <a:ext cx="9531171" cy="588121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BB6858-A49A-4D0D-BFE7-B1E449C59B03}"/>
              </a:ext>
            </a:extLst>
          </p:cNvPr>
          <p:cNvSpPr txBox="1"/>
          <p:nvPr/>
        </p:nvSpPr>
        <p:spPr>
          <a:xfrm>
            <a:off x="2674962" y="586854"/>
            <a:ext cx="2284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800" b="1">
                <a:solidFill>
                  <a:srgbClr val="002060"/>
                </a:solidFill>
                <a:latin typeface="Trebuchet MS" panose="020B0603020202020204" pitchFamily="34" charset="0"/>
              </a:rPr>
              <a:t>Follow the open calls</a:t>
            </a:r>
          </a:p>
          <a:p>
            <a:endParaRPr lang="pt-BR"/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9CDB39-3CD1-40EC-AF17-FEBC8393FB73}"/>
              </a:ext>
            </a:extLst>
          </p:cNvPr>
          <p:cNvSpPr txBox="1"/>
          <p:nvPr/>
        </p:nvSpPr>
        <p:spPr>
          <a:xfrm>
            <a:off x="6333314" y="436728"/>
            <a:ext cx="4174791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  <a:latin typeface="Trebuchet MS" panose="020B0603020202020204" pitchFamily="34" charset="0"/>
              </a:rPr>
              <a:t>Look for an international company to be your partner in the R&amp;D project</a:t>
            </a:r>
          </a:p>
          <a:p>
            <a:r>
              <a:rPr lang="en-US" sz="1600">
                <a:solidFill>
                  <a:srgbClr val="002060"/>
                </a:solidFill>
                <a:latin typeface="Trebuchet MS" panose="020B0603020202020204" pitchFamily="34" charset="0"/>
              </a:rPr>
              <a:t>Embrapii Units can help your company to find its partner</a:t>
            </a:r>
            <a:endParaRPr lang="pt-BR" sz="160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0EF4E6-F2D0-479A-A378-7C5C033D2AF3}"/>
              </a:ext>
            </a:extLst>
          </p:cNvPr>
          <p:cNvSpPr txBox="1"/>
          <p:nvPr/>
        </p:nvSpPr>
        <p:spPr>
          <a:xfrm>
            <a:off x="2321223" y="2552876"/>
            <a:ext cx="274209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  <a:latin typeface="Trebuchet MS" panose="020B0603020202020204" pitchFamily="34" charset="0"/>
              </a:rPr>
              <a:t>Find the ideal EMBRAPII Unit with the technological competence to develop your project</a:t>
            </a:r>
            <a:endParaRPr lang="pt-BR" sz="1800" b="1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78D7E43-E309-4081-9FA6-94B302D1ABB2}"/>
              </a:ext>
            </a:extLst>
          </p:cNvPr>
          <p:cNvSpPr txBox="1"/>
          <p:nvPr/>
        </p:nvSpPr>
        <p:spPr>
          <a:xfrm>
            <a:off x="7251835" y="2496452"/>
            <a:ext cx="3393419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  <a:latin typeface="Trebuchet MS" panose="020B0603020202020204" pitchFamily="34" charset="0"/>
              </a:rPr>
              <a:t>Present your technological challenge to the EMBRAPII Unit</a:t>
            </a:r>
          </a:p>
          <a:p>
            <a:r>
              <a:rPr lang="en-US" sz="1600">
                <a:solidFill>
                  <a:srgbClr val="002060"/>
                </a:solidFill>
                <a:latin typeface="Trebuchet MS" panose="020B0603020202020204" pitchFamily="34" charset="0"/>
              </a:rPr>
              <a:t>Embrapii Units have the autonomy to negotiate and accept the project</a:t>
            </a:r>
            <a:endParaRPr lang="pt-BR" sz="160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6D62C87-2B5F-4B77-83D8-2853F6DA3770}"/>
              </a:ext>
            </a:extLst>
          </p:cNvPr>
          <p:cNvSpPr txBox="1"/>
          <p:nvPr/>
        </p:nvSpPr>
        <p:spPr>
          <a:xfrm>
            <a:off x="3261855" y="4919008"/>
            <a:ext cx="242926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Trebuchet MS" panose="020B0603020202020204" pitchFamily="34" charset="0"/>
              </a:rPr>
              <a:t>Discuss the project conditions with the chosen EMBRAPII Unit</a:t>
            </a:r>
            <a:endParaRPr lang="pt-BR" sz="1600" b="1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CFD50B-7E26-4750-B479-803827140975}"/>
              </a:ext>
            </a:extLst>
          </p:cNvPr>
          <p:cNvSpPr txBox="1"/>
          <p:nvPr/>
        </p:nvSpPr>
        <p:spPr>
          <a:xfrm>
            <a:off x="7975798" y="4802397"/>
            <a:ext cx="208136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Trebuchet MS" panose="020B0603020202020204" pitchFamily="34" charset="0"/>
              </a:rPr>
              <a:t>Submit the project to the evaluation of the international partner</a:t>
            </a:r>
            <a:endParaRPr lang="pt-BR" sz="1600" b="1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24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</TotalTime>
  <Words>929</Words>
  <Application>Microsoft Macintosh PowerPoint</Application>
  <PresentationFormat>Widescreen</PresentationFormat>
  <Paragraphs>199</Paragraphs>
  <Slides>12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Cunha Campos Dieguez</dc:creator>
  <cp:lastModifiedBy>Microsoft Office User</cp:lastModifiedBy>
  <cp:revision>116</cp:revision>
  <dcterms:created xsi:type="dcterms:W3CDTF">2021-08-24T12:27:39Z</dcterms:created>
  <dcterms:modified xsi:type="dcterms:W3CDTF">2022-05-19T14:28:26Z</dcterms:modified>
</cp:coreProperties>
</file>