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839" r:id="rId2"/>
    <p:sldId id="772" r:id="rId3"/>
    <p:sldId id="832" r:id="rId4"/>
    <p:sldId id="833" r:id="rId5"/>
    <p:sldId id="834" r:id="rId6"/>
    <p:sldId id="765" r:id="rId7"/>
    <p:sldId id="625" r:id="rId8"/>
    <p:sldId id="835" r:id="rId9"/>
    <p:sldId id="665" r:id="rId10"/>
    <p:sldId id="721" r:id="rId11"/>
    <p:sldId id="724" r:id="rId12"/>
    <p:sldId id="723" r:id="rId13"/>
    <p:sldId id="825" r:id="rId14"/>
    <p:sldId id="695" r:id="rId15"/>
    <p:sldId id="667" r:id="rId16"/>
    <p:sldId id="719" r:id="rId17"/>
    <p:sldId id="698" r:id="rId18"/>
    <p:sldId id="837" r:id="rId19"/>
    <p:sldId id="838" r:id="rId20"/>
    <p:sldId id="725" r:id="rId21"/>
    <p:sldId id="800" r:id="rId22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  <p:cmAuthor id="1" name="Petra Polaskova" initials="PP" lastIdx="19" clrIdx="1">
    <p:extLst>
      <p:ext uri="{19B8F6BF-5375-455C-9EA6-DF929625EA0E}">
        <p15:presenceInfo xmlns:p15="http://schemas.microsoft.com/office/powerpoint/2012/main" userId="S-1-5-21-1216513887-4011534298-3988008075-2131" providerId="AD"/>
      </p:ext>
    </p:extLst>
  </p:cmAuthor>
  <p:cmAuthor id="2" name="Elena FERRARIO" initials="EF" lastIdx="12" clrIdx="2">
    <p:extLst>
      <p:ext uri="{19B8F6BF-5375-455C-9EA6-DF929625EA0E}">
        <p15:presenceInfo xmlns:p15="http://schemas.microsoft.com/office/powerpoint/2012/main" userId="S-1-5-21-1216513887-4011534298-3988008075-1155" providerId="AD"/>
      </p:ext>
    </p:extLst>
  </p:cmAuthor>
  <p:cmAuthor id="3" name="Marie Guitton" initials="MG" lastIdx="8" clrIdx="3">
    <p:extLst>
      <p:ext uri="{19B8F6BF-5375-455C-9EA6-DF929625EA0E}">
        <p15:presenceInfo xmlns:p15="http://schemas.microsoft.com/office/powerpoint/2012/main" userId="S-1-5-21-1216513887-4011534298-3988008075-2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8"/>
    <a:srgbClr val="1CB8CF"/>
    <a:srgbClr val="159961"/>
    <a:srgbClr val="98C222"/>
    <a:srgbClr val="006AB2"/>
    <a:srgbClr val="9CE0FE"/>
    <a:srgbClr val="03B4F3"/>
    <a:srgbClr val="99CCFF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86938" autoAdjust="0"/>
  </p:normalViewPr>
  <p:slideViewPr>
    <p:cSldViewPr>
      <p:cViewPr varScale="1">
        <p:scale>
          <a:sx n="77" d="100"/>
          <a:sy n="77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29F1-B126-4F6A-A557-4537517598A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43330D-5EFB-43A2-9BF9-3A93A42F097F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et-EE" sz="2200" b="1" dirty="0" smtClean="0"/>
            <a:t>SMART GROWTH</a:t>
          </a:r>
          <a:r>
            <a:rPr lang="fr-FR" sz="2300" b="1" dirty="0" smtClean="0"/>
            <a:t/>
          </a:r>
          <a:br>
            <a:rPr lang="fr-FR" sz="2300" b="1" dirty="0" smtClean="0"/>
          </a:br>
          <a:endParaRPr lang="fr-FR" sz="2300" b="1" dirty="0" smtClean="0"/>
        </a:p>
        <a:p>
          <a:pPr algn="l"/>
          <a:r>
            <a:rPr lang="en-GB" sz="2000" dirty="0" smtClean="0">
              <a:latin typeface="Arial" charset="0"/>
            </a:rPr>
            <a:t>Economy based on knowledge &amp; innovation</a:t>
          </a:r>
          <a:endParaRPr lang="en-GB" sz="2000" b="1" dirty="0"/>
        </a:p>
      </dgm:t>
    </dgm:pt>
    <dgm:pt modelId="{85E5C36C-D5DB-410B-8E31-ADA6903AD634}" type="parTrans" cxnId="{2D3151E4-E3B7-4366-A95D-115967ADAB24}">
      <dgm:prSet/>
      <dgm:spPr/>
      <dgm:t>
        <a:bodyPr/>
        <a:lstStyle/>
        <a:p>
          <a:endParaRPr lang="en-GB"/>
        </a:p>
      </dgm:t>
    </dgm:pt>
    <dgm:pt modelId="{12DEC064-D2D3-4778-9910-B08A7B491A7A}" type="sibTrans" cxnId="{2D3151E4-E3B7-4366-A95D-115967ADAB24}">
      <dgm:prSet/>
      <dgm:spPr/>
      <dgm:t>
        <a:bodyPr/>
        <a:lstStyle/>
        <a:p>
          <a:endParaRPr lang="en-GB"/>
        </a:p>
      </dgm:t>
    </dgm:pt>
    <dgm:pt modelId="{E60E8239-2200-4078-87A0-8D8364350DF3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t-EE" sz="2200" b="1" dirty="0" smtClean="0"/>
            <a:t>GREEN GROWTH</a:t>
          </a:r>
          <a:endParaRPr lang="fr-FR" sz="2200" b="1" dirty="0" smtClean="0"/>
        </a:p>
        <a:p>
          <a:pPr algn="l"/>
          <a:r>
            <a:rPr lang="fr-FR" sz="2000" b="1" dirty="0" smtClean="0">
              <a:latin typeface="Arial" charset="0"/>
            </a:rPr>
            <a:t/>
          </a:r>
          <a:br>
            <a:rPr lang="fr-FR" sz="2000" b="1" dirty="0" smtClean="0">
              <a:latin typeface="Arial" charset="0"/>
            </a:rPr>
          </a:br>
          <a:r>
            <a:rPr lang="en-GB" sz="2000" dirty="0" smtClean="0">
              <a:latin typeface="Arial" charset="0"/>
            </a:rPr>
            <a:t>Resource efficient, greener and more competitive economy</a:t>
          </a:r>
          <a:endParaRPr lang="en-GB" sz="2000" b="1" dirty="0"/>
        </a:p>
      </dgm:t>
    </dgm:pt>
    <dgm:pt modelId="{CDF96070-19AB-4FC4-81A5-67DD6D653D36}" type="parTrans" cxnId="{CC5D104E-FA48-400A-A0A0-A38608EA15A6}">
      <dgm:prSet/>
      <dgm:spPr/>
      <dgm:t>
        <a:bodyPr/>
        <a:lstStyle/>
        <a:p>
          <a:endParaRPr lang="en-GB"/>
        </a:p>
      </dgm:t>
    </dgm:pt>
    <dgm:pt modelId="{344B5097-F3F1-4BC9-B85E-BD9D7295A467}" type="sibTrans" cxnId="{CC5D104E-FA48-400A-A0A0-A38608EA15A6}">
      <dgm:prSet/>
      <dgm:spPr/>
      <dgm:t>
        <a:bodyPr/>
        <a:lstStyle/>
        <a:p>
          <a:endParaRPr lang="en-GB"/>
        </a:p>
      </dgm:t>
    </dgm:pt>
    <dgm:pt modelId="{25F61E24-9B61-40D3-ACB4-205F1C464125}">
      <dgm:prSet phldrT="[Text]" custT="1"/>
      <dgm:spPr>
        <a:solidFill>
          <a:srgbClr val="E6BA00"/>
        </a:solidFill>
      </dgm:spPr>
      <dgm:t>
        <a:bodyPr/>
        <a:lstStyle/>
        <a:p>
          <a:pPr algn="ctr"/>
          <a:r>
            <a:rPr lang="et-EE" sz="2200" b="1" dirty="0" smtClean="0"/>
            <a:t>INCLUSIVE GROWTH</a:t>
          </a:r>
          <a:endParaRPr lang="fr-FR" sz="2200" b="1" dirty="0" smtClean="0"/>
        </a:p>
        <a:p>
          <a:pPr algn="l"/>
          <a:r>
            <a:rPr lang="en-GB" sz="2000" dirty="0" smtClean="0">
              <a:latin typeface="Arial" charset="0"/>
            </a:rPr>
            <a:t>High-employment economy delivering social and territorial cohesion</a:t>
          </a:r>
          <a:endParaRPr lang="en-GB" sz="2000" b="1" dirty="0"/>
        </a:p>
      </dgm:t>
    </dgm:pt>
    <dgm:pt modelId="{A6C66531-6A95-48DA-BA2F-FE378B63300D}" type="parTrans" cxnId="{324AE5D6-822D-4C8E-9449-2F506BE56721}">
      <dgm:prSet/>
      <dgm:spPr/>
      <dgm:t>
        <a:bodyPr/>
        <a:lstStyle/>
        <a:p>
          <a:endParaRPr lang="en-GB"/>
        </a:p>
      </dgm:t>
    </dgm:pt>
    <dgm:pt modelId="{DCA67934-43A3-4781-9365-FC7BDFE77415}" type="sibTrans" cxnId="{324AE5D6-822D-4C8E-9449-2F506BE56721}">
      <dgm:prSet/>
      <dgm:spPr/>
      <dgm:t>
        <a:bodyPr/>
        <a:lstStyle/>
        <a:p>
          <a:endParaRPr lang="en-GB"/>
        </a:p>
      </dgm:t>
    </dgm:pt>
    <dgm:pt modelId="{078A4C6B-EBA5-4FCE-B66A-2018A846BAD8}" type="pres">
      <dgm:prSet presAssocID="{C61029F1-B126-4F6A-A557-4537517598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E4F85C-84C7-4B4F-9A4B-3B73D42A5AA3}" type="pres">
      <dgm:prSet presAssocID="{8843330D-5EFB-43A2-9BF9-3A93A42F097F}" presName="node" presStyleLbl="node1" presStyleIdx="0" presStyleCnt="3" custLinFactNeighborX="-48276" custLinFactNeighborY="-2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3FB2D1-2D28-4EA6-90C2-5434B9A3145F}" type="pres">
      <dgm:prSet presAssocID="{12DEC064-D2D3-4778-9910-B08A7B491A7A}" presName="sibTrans" presStyleCnt="0"/>
      <dgm:spPr/>
    </dgm:pt>
    <dgm:pt modelId="{82F15D1E-B85B-4FB3-A79D-1C41888D4518}" type="pres">
      <dgm:prSet presAssocID="{E60E8239-2200-4078-87A0-8D8364350D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DBFB-71E5-4276-B818-2F7F9B1FC63B}" type="pres">
      <dgm:prSet presAssocID="{344B5097-F3F1-4BC9-B85E-BD9D7295A467}" presName="sibTrans" presStyleCnt="0"/>
      <dgm:spPr/>
    </dgm:pt>
    <dgm:pt modelId="{E16F1075-6774-415F-B52B-8F44D6563A65}" type="pres">
      <dgm:prSet presAssocID="{25F61E24-9B61-40D3-ACB4-205F1C4641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5D104E-FA48-400A-A0A0-A38608EA15A6}" srcId="{C61029F1-B126-4F6A-A557-4537517598A6}" destId="{E60E8239-2200-4078-87A0-8D8364350DF3}" srcOrd="1" destOrd="0" parTransId="{CDF96070-19AB-4FC4-81A5-67DD6D653D36}" sibTransId="{344B5097-F3F1-4BC9-B85E-BD9D7295A467}"/>
    <dgm:cxn modelId="{36B727BB-7313-40B1-9D68-F4DB27873E5D}" type="presOf" srcId="{E60E8239-2200-4078-87A0-8D8364350DF3}" destId="{82F15D1E-B85B-4FB3-A79D-1C41888D4518}" srcOrd="0" destOrd="0" presId="urn:microsoft.com/office/officeart/2005/8/layout/hList6"/>
    <dgm:cxn modelId="{7B08228A-943F-4636-A2E5-C9939E301AA4}" type="presOf" srcId="{8843330D-5EFB-43A2-9BF9-3A93A42F097F}" destId="{4FE4F85C-84C7-4B4F-9A4B-3B73D42A5AA3}" srcOrd="0" destOrd="0" presId="urn:microsoft.com/office/officeart/2005/8/layout/hList6"/>
    <dgm:cxn modelId="{056C3541-5C61-4A61-B3BA-785977B007AE}" type="presOf" srcId="{25F61E24-9B61-40D3-ACB4-205F1C464125}" destId="{E16F1075-6774-415F-B52B-8F44D6563A65}" srcOrd="0" destOrd="0" presId="urn:microsoft.com/office/officeart/2005/8/layout/hList6"/>
    <dgm:cxn modelId="{2D3151E4-E3B7-4366-A95D-115967ADAB24}" srcId="{C61029F1-B126-4F6A-A557-4537517598A6}" destId="{8843330D-5EFB-43A2-9BF9-3A93A42F097F}" srcOrd="0" destOrd="0" parTransId="{85E5C36C-D5DB-410B-8E31-ADA6903AD634}" sibTransId="{12DEC064-D2D3-4778-9910-B08A7B491A7A}"/>
    <dgm:cxn modelId="{324AE5D6-822D-4C8E-9449-2F506BE56721}" srcId="{C61029F1-B126-4F6A-A557-4537517598A6}" destId="{25F61E24-9B61-40D3-ACB4-205F1C464125}" srcOrd="2" destOrd="0" parTransId="{A6C66531-6A95-48DA-BA2F-FE378B63300D}" sibTransId="{DCA67934-43A3-4781-9365-FC7BDFE77415}"/>
    <dgm:cxn modelId="{FB496278-5C76-49AB-86F2-91034D5581CD}" type="presOf" srcId="{C61029F1-B126-4F6A-A557-4537517598A6}" destId="{078A4C6B-EBA5-4FCE-B66A-2018A846BAD8}" srcOrd="0" destOrd="0" presId="urn:microsoft.com/office/officeart/2005/8/layout/hList6"/>
    <dgm:cxn modelId="{DDF31EDE-02A4-4A37-97E6-A6D510FB6803}" type="presParOf" srcId="{078A4C6B-EBA5-4FCE-B66A-2018A846BAD8}" destId="{4FE4F85C-84C7-4B4F-9A4B-3B73D42A5AA3}" srcOrd="0" destOrd="0" presId="urn:microsoft.com/office/officeart/2005/8/layout/hList6"/>
    <dgm:cxn modelId="{5E757E20-30ED-4A0A-9144-E9D034C54B14}" type="presParOf" srcId="{078A4C6B-EBA5-4FCE-B66A-2018A846BAD8}" destId="{973FB2D1-2D28-4EA6-90C2-5434B9A3145F}" srcOrd="1" destOrd="0" presId="urn:microsoft.com/office/officeart/2005/8/layout/hList6"/>
    <dgm:cxn modelId="{A296CDDD-7D4B-4984-BAB2-2F0228BFA2CA}" type="presParOf" srcId="{078A4C6B-EBA5-4FCE-B66A-2018A846BAD8}" destId="{82F15D1E-B85B-4FB3-A79D-1C41888D4518}" srcOrd="2" destOrd="0" presId="urn:microsoft.com/office/officeart/2005/8/layout/hList6"/>
    <dgm:cxn modelId="{599DCC0A-1B2A-464E-9D09-00716D5975FF}" type="presParOf" srcId="{078A4C6B-EBA5-4FCE-B66A-2018A846BAD8}" destId="{8905DBFB-71E5-4276-B818-2F7F9B1FC63B}" srcOrd="3" destOrd="0" presId="urn:microsoft.com/office/officeart/2005/8/layout/hList6"/>
    <dgm:cxn modelId="{B6E2A788-0106-406A-AFCD-E339A69B600A}" type="presParOf" srcId="{078A4C6B-EBA5-4FCE-B66A-2018A846BAD8}" destId="{E16F1075-6774-415F-B52B-8F44D6563A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" y="9428163"/>
            <a:ext cx="2886075" cy="496887"/>
          </a:xfrm>
          <a:prstGeom prst="rect">
            <a:avLst/>
          </a:prstGeom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9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1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451C2-2DEF-4DF8-AF1F-4B37D6AD57C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Economic Development Forum working groups meeting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2A30C-72F5-4E38-A311-5F3AF32C61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590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5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" y="859025"/>
            <a:ext cx="2843116" cy="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21"/>
          <p:cNvGrpSpPr/>
          <p:nvPr userDrawn="1"/>
        </p:nvGrpSpPr>
        <p:grpSpPr>
          <a:xfrm>
            <a:off x="5076056" y="979164"/>
            <a:ext cx="3045717" cy="1135267"/>
            <a:chOff x="898267" y="344104"/>
            <a:chExt cx="3345257" cy="1212688"/>
          </a:xfrm>
        </p:grpSpPr>
        <p:pic>
          <p:nvPicPr>
            <p:cNvPr id="1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43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DD80:Users:csauvage:Documents:%20OPERA%20MEUS:DOSSIERS%20EN%20COURS:INTERREG%20IV%20C:EXE:PPT:medias:images:onglet_all_03.g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image" Target="DD80:Users:csauvage:Documents:%20OPERA%20MEUS:DOSSIERS%20EN%20COURS:INTERREG%20IV%20C:EXE:PPT:medias:onglet_all_02.gif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DD80:Users:csauvage:Documents:%20OPERA%20MEUS:DOSSIERS%20EN%20COURS:INTERREG%20IV%20C:EXE:PPT:medias:Flag_EU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Brussels – 24 April 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79" r:id="rId2"/>
    <p:sldLayoutId id="2147485080" r:id="rId3"/>
    <p:sldLayoutId id="2147485094" r:id="rId4"/>
    <p:sldLayoutId id="2147485103" r:id="rId5"/>
    <p:sldLayoutId id="2147485109" r:id="rId6"/>
    <p:sldLayoutId id="2147485110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780928"/>
            <a:ext cx="867645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400" b="1" dirty="0" err="1" smtClean="0">
                <a:latin typeface="+mj-lt"/>
                <a:cs typeface="+mn-cs"/>
              </a:rPr>
              <a:t>Interreg</a:t>
            </a:r>
            <a:r>
              <a:rPr lang="en-GB" sz="4400" b="1" dirty="0" smtClean="0">
                <a:latin typeface="+mj-lt"/>
                <a:cs typeface="+mn-cs"/>
              </a:rPr>
              <a:t> Europe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b="1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b="1" dirty="0" smtClean="0">
                <a:latin typeface="+mj-lt"/>
                <a:cs typeface="+mn-cs"/>
              </a:rPr>
              <a:t>Nicolas Singer </a:t>
            </a:r>
            <a:r>
              <a:rPr lang="en-GB" sz="2000" dirty="0">
                <a:solidFill>
                  <a:srgbClr val="00316E"/>
                </a:solidFill>
                <a:latin typeface="Arial" pitchFamily="34" charset="0"/>
              </a:rPr>
              <a:t>| Senior Project </a:t>
            </a:r>
            <a:r>
              <a:rPr lang="en-GB" sz="2000" dirty="0" smtClean="0">
                <a:solidFill>
                  <a:srgbClr val="00316E"/>
                </a:solidFill>
                <a:latin typeface="Arial" pitchFamily="34" charset="0"/>
              </a:rPr>
              <a:t>Officer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i="1" dirty="0" err="1" smtClean="0">
                <a:latin typeface="+mj-lt"/>
                <a:cs typeface="+mn-cs"/>
              </a:rPr>
              <a:t>Interreg</a:t>
            </a:r>
            <a:r>
              <a:rPr lang="en-GB" sz="2000" i="1" dirty="0" smtClean="0">
                <a:latin typeface="+mj-lt"/>
                <a:cs typeface="+mn-cs"/>
              </a:rPr>
              <a:t> Europe </a:t>
            </a:r>
            <a:r>
              <a:rPr lang="en-GB" sz="2000" i="1" dirty="0" smtClean="0">
                <a:solidFill>
                  <a:srgbClr val="00316E"/>
                </a:solidFill>
                <a:latin typeface="Arial" pitchFamily="34" charset="0"/>
              </a:rPr>
              <a:t>Secretariat</a:t>
            </a:r>
            <a:endParaRPr lang="en-GB" sz="2000" i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6309320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 dirty="0" smtClean="0">
                <a:latin typeface="+mj-lt"/>
              </a:rPr>
              <a:t>24 </a:t>
            </a:r>
            <a:r>
              <a:rPr lang="en-GB" sz="1800" dirty="0">
                <a:latin typeface="+mj-lt"/>
              </a:rPr>
              <a:t>April 2015</a:t>
            </a:r>
          </a:p>
        </p:txBody>
      </p:sp>
    </p:spTree>
    <p:extLst>
      <p:ext uri="{BB962C8B-B14F-4D97-AF65-F5344CB8AC3E}">
        <p14:creationId xmlns:p14="http://schemas.microsoft.com/office/powerpoint/2010/main" val="5747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078724"/>
            <a:ext cx="849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Project organised in 2 phases</a:t>
            </a:r>
            <a:endParaRPr lang="en-GB" b="1" dirty="0"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58065" y="2482840"/>
            <a:ext cx="6062779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xchange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experience ending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up with the production of 1 </a:t>
            </a:r>
            <a:r>
              <a:rPr lang="en-GB" sz="2200" u="sng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 plan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/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region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GB" sz="22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u="sng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Monitoring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the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 plan implementation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possible pilot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actions</a:t>
            </a:r>
            <a:endParaRPr lang="en-GB" sz="4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39552" y="2420888"/>
            <a:ext cx="2016224" cy="3024335"/>
            <a:chOff x="467346" y="3470695"/>
            <a:chExt cx="1440358" cy="1808430"/>
          </a:xfrm>
        </p:grpSpPr>
        <p:sp>
          <p:nvSpPr>
            <p:cNvPr id="9" name="Down Arrow Callout 8"/>
            <p:cNvSpPr/>
            <p:nvPr/>
          </p:nvSpPr>
          <p:spPr bwMode="auto">
            <a:xfrm>
              <a:off x="467346" y="3470695"/>
              <a:ext cx="1440358" cy="1068690"/>
            </a:xfrm>
            <a:prstGeom prst="downArrowCallou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73" y="3569729"/>
              <a:ext cx="1404627" cy="386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latin typeface="+mn-lt"/>
                </a:rPr>
                <a:t>Phase </a:t>
              </a:r>
              <a:r>
                <a:rPr lang="en-GB" sz="1800" b="1" dirty="0" smtClean="0">
                  <a:latin typeface="+mn-lt"/>
                </a:rPr>
                <a:t>1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(1 to 3 years)</a:t>
              </a:r>
              <a:endParaRPr lang="en-GB" sz="1800" b="1" dirty="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7346" y="4581509"/>
              <a:ext cx="1368895" cy="697616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077" y="4679143"/>
              <a:ext cx="1368895" cy="386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latin typeface="+mn-lt"/>
                </a:rPr>
                <a:t>Phase </a:t>
              </a:r>
              <a:r>
                <a:rPr lang="en-GB" sz="1800" b="1" dirty="0" smtClean="0">
                  <a:latin typeface="+mn-lt"/>
                </a:rPr>
                <a:t>2</a:t>
              </a:r>
            </a:p>
            <a:p>
              <a:pPr algn="ctr">
                <a:defRPr/>
              </a:pPr>
              <a:r>
                <a:rPr lang="en-GB" sz="1800" b="1" dirty="0" smtClean="0">
                  <a:latin typeface="+mn-lt"/>
                </a:rPr>
                <a:t>(2 years)</a:t>
              </a:r>
              <a:endParaRPr lang="en-GB" sz="1800" b="1" dirty="0">
                <a:latin typeface="+mn-lt"/>
              </a:endParaRPr>
            </a:p>
          </p:txBody>
        </p:sp>
      </p:grp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8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462" y="1505083"/>
            <a:ext cx="8568952" cy="53650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 smtClean="0"/>
              <a:t>From </a:t>
            </a:r>
            <a:r>
              <a:rPr lang="en-GB" altLang="en-US" sz="2400" u="sng" kern="0" dirty="0" smtClean="0"/>
              <a:t>at least</a:t>
            </a:r>
            <a:r>
              <a:rPr lang="en-GB" altLang="en-US" sz="2400" kern="0" dirty="0" smtClean="0"/>
              <a:t> 3 countries, from which at least 2 partners from EU-MS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</a:t>
            </a:r>
            <a:r>
              <a:rPr lang="en-GB" alt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altLang="en-US" sz="24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between 5 to 10 </a:t>
            </a:r>
            <a:r>
              <a:rPr lang="en-GB" altLang="en-US" sz="24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partners</a:t>
            </a:r>
            <a:r>
              <a:rPr lang="en-GB" altLang="en-US" sz="2400" kern="0" dirty="0" smtClean="0"/>
              <a:t/>
            </a:r>
            <a:br>
              <a:rPr lang="en-GB" altLang="en-US" sz="2400" kern="0" dirty="0" smtClean="0"/>
            </a:br>
            <a:endParaRPr lang="en-GB" altLang="en-US" sz="8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/>
              <a:t>Advisory </a:t>
            </a:r>
            <a:r>
              <a:rPr lang="en-US" altLang="en-US" sz="2400" kern="0" dirty="0"/>
              <a:t>partners: </a:t>
            </a:r>
          </a:p>
          <a:p>
            <a:pPr marL="1346200" lvl="1" indent="-44450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kern="0" dirty="0"/>
              <a:t>offer a particular competence that can facilitate the project’s implementation</a:t>
            </a:r>
          </a:p>
          <a:p>
            <a:pPr marL="1346200" lvl="1" indent="-44450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kern="0" dirty="0"/>
              <a:t>do not address a policy instrument and therefore do not need to develop an action </a:t>
            </a:r>
            <a:r>
              <a:rPr lang="en-US" altLang="en-US" sz="2400" kern="0" dirty="0" smtClean="0"/>
              <a:t>plan.</a:t>
            </a:r>
          </a:p>
          <a:p>
            <a:pPr marL="901700" lvl="1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2400" kern="0" dirty="0" smtClean="0"/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i="1" kern="0" dirty="0" smtClean="0"/>
              <a:t>Stakeholder </a:t>
            </a:r>
            <a:r>
              <a:rPr lang="en-GB" altLang="en-US" sz="2400" i="1" kern="0" dirty="0"/>
              <a:t>group: one per region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1919" y="692696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Projects partnership features</a:t>
            </a:r>
            <a:endParaRPr lang="en-GB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96" y="3068960"/>
            <a:ext cx="808484" cy="662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661248"/>
            <a:ext cx="808484" cy="662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25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7966" y="1052736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Projects partnership: who is eligible?</a:t>
            </a:r>
            <a:endParaRPr lang="en-GB" b="1" dirty="0"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87666" y="2127544"/>
            <a:ext cx="6624736" cy="29005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lvl="1" eaLnBrk="1" hangingPunct="1">
              <a:lnSpc>
                <a:spcPts val="3000"/>
              </a:lnSpc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b="1" kern="0" dirty="0" smtClean="0"/>
              <a:t>Public bodies (the main target group)</a:t>
            </a:r>
            <a:r>
              <a:rPr lang="en-GB" altLang="en-US" sz="2400" kern="0" dirty="0" smtClean="0"/>
              <a:t/>
            </a:r>
            <a:br>
              <a:rPr lang="en-GB" altLang="en-US" sz="2400" kern="0" dirty="0" smtClean="0"/>
            </a:br>
            <a:r>
              <a:rPr lang="en-GB" altLang="en-US" sz="2400" kern="0" dirty="0" smtClean="0"/>
              <a:t>(e.g. local, regional, national authorities)</a:t>
            </a:r>
            <a:endParaRPr lang="en-GB" altLang="en-US" sz="1600" kern="0" dirty="0" smtClean="0"/>
          </a:p>
          <a:p>
            <a:pPr lvl="1" eaLnBrk="1" hangingPunct="1">
              <a:spcBef>
                <a:spcPct val="4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400" b="1" kern="0" dirty="0" smtClean="0"/>
              <a:t>Bodies governed by public law</a:t>
            </a:r>
            <a:br>
              <a:rPr lang="en-GB" altLang="en-US" sz="2400" b="1" kern="0" dirty="0" smtClean="0"/>
            </a:br>
            <a:r>
              <a:rPr lang="en-GB" altLang="en-US" sz="2400" kern="0" dirty="0" smtClean="0"/>
              <a:t>(Directive 2004/18/EC)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b="1" kern="0" dirty="0" smtClean="0"/>
              <a:t>Private non profit bodies</a:t>
            </a:r>
            <a:endParaRPr lang="fr-FR" altLang="en-US" sz="2400" b="1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44640"/>
            <a:ext cx="808484" cy="66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1" y="5301208"/>
            <a:ext cx="1009650" cy="942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136" y="5363365"/>
            <a:ext cx="71992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ts val="3000"/>
              </a:lnSpc>
            </a:pPr>
            <a:r>
              <a:rPr lang="en-GB" sz="2400" dirty="0" smtClean="0">
                <a:latin typeface="Arial" charset="0"/>
              </a:rPr>
              <a:t>Confirmation of the eligibility status: </a:t>
            </a:r>
          </a:p>
          <a:p>
            <a:pPr marL="514350" indent="-514350" algn="ctr">
              <a:lnSpc>
                <a:spcPts val="3000"/>
              </a:lnSpc>
            </a:pPr>
            <a:r>
              <a:rPr lang="en-GB" sz="2400" dirty="0" smtClean="0">
                <a:latin typeface="Arial" charset="0"/>
              </a:rPr>
              <a:t>check with your contact point</a:t>
            </a:r>
            <a:endParaRPr lang="en-GB" sz="2400" dirty="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0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23592"/>
              </p:ext>
            </p:extLst>
          </p:nvPr>
        </p:nvGraphicFramePr>
        <p:xfrm>
          <a:off x="654915" y="2348880"/>
          <a:ext cx="8136904" cy="3923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5112568"/>
              </a:tblGrid>
              <a:tr h="76423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Co-financing</a:t>
                      </a:r>
                      <a:r>
                        <a:rPr lang="en-GB" sz="2200" baseline="0" dirty="0" smtClean="0"/>
                        <a:t> rates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According to legal status or location</a:t>
                      </a:r>
                      <a:endParaRPr lang="en-GB" sz="2200" dirty="0"/>
                    </a:p>
                  </a:txBody>
                  <a:tcPr anchor="ctr"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85%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Public or public equivalent from</a:t>
                      </a:r>
                      <a:r>
                        <a:rPr lang="en-GB" sz="2000" b="0" baseline="0" dirty="0" smtClean="0"/>
                        <a:t> EU</a:t>
                      </a:r>
                      <a:endParaRPr lang="en-GB" sz="2000" b="0" dirty="0"/>
                    </a:p>
                  </a:txBody>
                  <a:tcPr/>
                </a:tc>
              </a:tr>
              <a:tr h="611383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75% ERDF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Private</a:t>
                      </a:r>
                      <a:r>
                        <a:rPr lang="en-GB" sz="2000" b="0" baseline="0" dirty="0" smtClean="0"/>
                        <a:t> non-profit from EU</a:t>
                      </a:r>
                      <a:endParaRPr lang="en-GB" sz="2000" b="0" dirty="0"/>
                    </a:p>
                  </a:txBody>
                  <a:tcPr/>
                </a:tc>
              </a:tr>
              <a:tr h="930972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50% Norwegian funding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Public,</a:t>
                      </a:r>
                      <a:r>
                        <a:rPr lang="en-GB" sz="2000" b="0" baseline="0" dirty="0" smtClean="0"/>
                        <a:t> public equivalent and private non-profit from Norway</a:t>
                      </a:r>
                      <a:endParaRPr lang="en-GB" sz="2000" b="0" dirty="0"/>
                    </a:p>
                  </a:txBody>
                  <a:tcPr/>
                </a:tc>
              </a:tr>
              <a:tr h="970464">
                <a:tc>
                  <a:txBody>
                    <a:bodyPr/>
                    <a:lstStyle/>
                    <a:p>
                      <a:r>
                        <a:rPr lang="en-GB" sz="2000" b="0" dirty="0" smtClean="0"/>
                        <a:t>Swiss funding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Public,</a:t>
                      </a:r>
                      <a:r>
                        <a:rPr lang="en-GB" sz="2000" b="0" baseline="0" dirty="0" smtClean="0"/>
                        <a:t> public equivalent and private non-profit from Switzerland</a:t>
                      </a:r>
                      <a:endParaRPr lang="en-GB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987" y="1473668"/>
            <a:ext cx="8774445" cy="6143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en-GB" altLang="en-US" sz="2400" kern="0" dirty="0" smtClean="0">
                <a:solidFill>
                  <a:srgbClr val="00316E"/>
                </a:solidFill>
              </a:rPr>
              <a:t>Recommended ERDF budget: between </a:t>
            </a:r>
            <a:r>
              <a:rPr lang="en-GB" altLang="en-US" sz="2400" b="1" kern="0" dirty="0" smtClean="0">
                <a:solidFill>
                  <a:srgbClr val="00316E"/>
                </a:solidFill>
              </a:rPr>
              <a:t>EUR 1 to 2 million</a:t>
            </a:r>
            <a:endParaRPr lang="en-GB" altLang="en-US" sz="2400" b="1" i="1" kern="0" dirty="0">
              <a:solidFill>
                <a:srgbClr val="00316E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12674" y="837504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Project finances</a:t>
            </a:r>
            <a:endParaRPr lang="en-GB" b="1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91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9816" y="3887946"/>
            <a:ext cx="8280920" cy="22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spcBef>
                <a:spcPct val="0"/>
              </a:spcBef>
            </a:pPr>
            <a:r>
              <a:rPr lang="en-GB" sz="2200" u="sng" dirty="0" smtClean="0">
                <a:latin typeface="Arial" charset="0"/>
                <a:cs typeface="Arial" charset="0"/>
              </a:rPr>
              <a:t>Objective</a:t>
            </a:r>
            <a:r>
              <a:rPr lang="en-GB" sz="2200" dirty="0">
                <a:latin typeface="Arial" charset="0"/>
                <a:cs typeface="Arial" charset="0"/>
              </a:rPr>
              <a:t>: To </a:t>
            </a:r>
            <a:r>
              <a:rPr lang="en-GB" sz="2200" dirty="0" smtClean="0">
                <a:latin typeface="Arial" charset="0"/>
                <a:cs typeface="Arial" charset="0"/>
              </a:rPr>
              <a:t>contribute to policy </a:t>
            </a:r>
            <a:r>
              <a:rPr lang="en-GB" sz="2200" dirty="0">
                <a:latin typeface="Arial" charset="0"/>
                <a:cs typeface="Arial" charset="0"/>
              </a:rPr>
              <a:t>learning across </a:t>
            </a:r>
            <a:r>
              <a:rPr lang="en-GB" sz="2200" dirty="0" smtClean="0">
                <a:latin typeface="Arial" charset="0"/>
                <a:cs typeface="Arial" charset="0"/>
              </a:rPr>
              <a:t>EU in particular</a:t>
            </a:r>
          </a:p>
          <a:p>
            <a:pPr marL="514350" indent="-514350">
              <a:lnSpc>
                <a:spcPts val="3000"/>
              </a:lnSpc>
              <a:spcBef>
                <a:spcPct val="0"/>
              </a:spcBef>
            </a:pPr>
            <a:r>
              <a:rPr lang="en-GB" sz="2200" dirty="0">
                <a:latin typeface="Arial" charset="0"/>
              </a:rPr>
              <a:t>	</a:t>
            </a:r>
            <a:r>
              <a:rPr lang="en-GB" sz="2200" dirty="0" smtClean="0">
                <a:latin typeface="Arial" charset="0"/>
              </a:rPr>
              <a:t>	      </a:t>
            </a:r>
            <a:r>
              <a:rPr lang="en-GB" sz="2200" dirty="0" smtClean="0">
                <a:latin typeface="Arial" charset="0"/>
                <a:cs typeface="Arial" charset="0"/>
              </a:rPr>
              <a:t>on Structural Funds implementation</a:t>
            </a:r>
          </a:p>
          <a:p>
            <a:pPr>
              <a:lnSpc>
                <a:spcPts val="5000"/>
              </a:lnSpc>
              <a:spcBef>
                <a:spcPts val="1200"/>
              </a:spcBef>
              <a:buClr>
                <a:srgbClr val="7030A0"/>
              </a:buClr>
            </a:pPr>
            <a:r>
              <a:rPr lang="en-GB" sz="2200" dirty="0" smtClean="0">
                <a:latin typeface="Arial" charset="0"/>
                <a:cs typeface="Arial" charset="0"/>
              </a:rPr>
              <a:t>	Better exploiting projects’ results </a:t>
            </a:r>
          </a:p>
          <a:p>
            <a:pPr>
              <a:lnSpc>
                <a:spcPts val="5000"/>
              </a:lnSpc>
              <a:spcBef>
                <a:spcPct val="0"/>
              </a:spcBef>
              <a:buClr>
                <a:srgbClr val="C00000"/>
              </a:buClr>
            </a:pPr>
            <a:r>
              <a:rPr lang="en-GB" sz="2200" dirty="0" smtClean="0">
                <a:latin typeface="Arial" charset="0"/>
                <a:cs typeface="Arial" charset="0"/>
              </a:rPr>
              <a:t>	Opening up programme results to anyone interested</a:t>
            </a:r>
            <a:endParaRPr lang="en-GB" sz="2200" dirty="0">
              <a:latin typeface="Arial" charset="0"/>
              <a:cs typeface="Arial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83" y="1484784"/>
            <a:ext cx="1352622" cy="125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61" y="1704066"/>
            <a:ext cx="1669807" cy="75900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89177" y="1454509"/>
            <a:ext cx="29825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INTERREG IVC capitalisation</a:t>
            </a:r>
          </a:p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exercise 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17985" y="1746185"/>
            <a:ext cx="21251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S3 platform</a:t>
            </a:r>
          </a:p>
          <a:p>
            <a:pPr algn="ctr" defTabSz="914400" eaLnBrk="1" hangingPunct="1"/>
            <a:r>
              <a:rPr lang="en-GB" altLang="en-US" sz="2200" dirty="0" smtClean="0">
                <a:solidFill>
                  <a:srgbClr val="00316E"/>
                </a:solidFill>
              </a:rPr>
              <a:t>Seville</a:t>
            </a:r>
            <a:endParaRPr lang="en-GB" altLang="en-US" sz="2200" dirty="0">
              <a:solidFill>
                <a:srgbClr val="00316E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55217" y="846828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j-lt"/>
              </a:rPr>
              <a:t>Origin</a:t>
            </a:r>
            <a:endParaRPr lang="en-GB" sz="2400" b="1" dirty="0"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55217" y="3301730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j-lt"/>
              </a:rPr>
              <a:t>Objective</a:t>
            </a:r>
            <a:endParaRPr lang="en-GB" sz="2400" b="1" dirty="0"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963407" y="5146084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963407" y="5805264"/>
            <a:ext cx="468313" cy="204787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Times" pitchFamily="1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17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79512" y="4795721"/>
            <a:ext cx="85762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GB" sz="2400" b="1" dirty="0" smtClean="0">
                <a:latin typeface="Arial" charset="0"/>
                <a:cs typeface="Arial" charset="0"/>
              </a:rPr>
              <a:t>Online </a:t>
            </a:r>
            <a:r>
              <a:rPr lang="en-GB" sz="2400" b="1" dirty="0">
                <a:latin typeface="Arial" charset="0"/>
                <a:cs typeface="Arial" charset="0"/>
              </a:rPr>
              <a:t>collaborative </a:t>
            </a:r>
            <a:r>
              <a:rPr lang="en-GB" sz="2400" b="1" dirty="0" smtClean="0">
                <a:latin typeface="Arial" charset="0"/>
                <a:cs typeface="Arial" charset="0"/>
              </a:rPr>
              <a:t>tool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charset="0"/>
              </a:rPr>
              <a:t>With </a:t>
            </a:r>
            <a:r>
              <a:rPr lang="en-GB" sz="2000" dirty="0" smtClean="0">
                <a:latin typeface="Arial" charset="0"/>
              </a:rPr>
              <a:t>relevant functionalities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2400" b="1" dirty="0">
                <a:latin typeface="Arial" charset="0"/>
              </a:rPr>
              <a:t>+</a:t>
            </a:r>
            <a:r>
              <a:rPr lang="en-GB" sz="2400" b="1" dirty="0" smtClean="0">
                <a:latin typeface="Arial" charset="0"/>
                <a:cs typeface="Arial" charset="0"/>
              </a:rPr>
              <a:t>       Expert team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charset="0"/>
              </a:rPr>
              <a:t>Content and coordination role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3891675"/>
            <a:ext cx="640871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GB" sz="2400" dirty="0" smtClean="0">
                <a:latin typeface="Arial" charset="0"/>
              </a:rPr>
              <a:t>A </a:t>
            </a:r>
            <a:r>
              <a:rPr lang="en-GB" sz="2400" b="1" dirty="0" smtClean="0">
                <a:latin typeface="Arial" charset="0"/>
              </a:rPr>
              <a:t>service</a:t>
            </a:r>
            <a:r>
              <a:rPr lang="en-GB" sz="2400" dirty="0" smtClean="0">
                <a:latin typeface="Arial" charset="0"/>
              </a:rPr>
              <a:t> provided </a:t>
            </a:r>
            <a:r>
              <a:rPr lang="en-GB" sz="2400" dirty="0">
                <a:latin typeface="Arial" charset="0"/>
              </a:rPr>
              <a:t>per </a:t>
            </a:r>
            <a:r>
              <a:rPr lang="en-GB" sz="2400" dirty="0" smtClean="0">
                <a:latin typeface="Arial" charset="0"/>
              </a:rPr>
              <a:t>priority axis via:</a:t>
            </a:r>
            <a:endParaRPr lang="en-GB" sz="2400" dirty="0">
              <a:latin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11284" y="888472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Platforms: what is it?</a:t>
            </a:r>
            <a:endParaRPr lang="en-GB" b="1" dirty="0">
              <a:latin typeface="+mj-lt"/>
            </a:endParaRPr>
          </a:p>
        </p:txBody>
      </p:sp>
      <p:pic>
        <p:nvPicPr>
          <p:cNvPr id="16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03" y="1429714"/>
            <a:ext cx="833869" cy="877557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27521"/>
              </p:ext>
            </p:extLst>
          </p:nvPr>
        </p:nvGraphicFramePr>
        <p:xfrm>
          <a:off x="179512" y="1747635"/>
          <a:ext cx="8784976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126495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Research 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innovation</a:t>
                      </a:r>
                      <a:endParaRPr lang="en-GB" sz="1800" dirty="0" smtClean="0">
                        <a:latin typeface="+mj-lt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SME competitiveness </a:t>
                      </a:r>
                      <a:endParaRPr lang="en-GB" sz="1800" dirty="0" smtClean="0">
                        <a:latin typeface="+mj-lt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Low-carbon </a:t>
                      </a:r>
                      <a:b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economy</a:t>
                      </a: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Environment and</a:t>
                      </a:r>
                      <a:b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resource efficiency</a:t>
                      </a:r>
                      <a:endParaRPr lang="en-GB" dirty="0" smtClean="0">
                        <a:latin typeface="+mj-lt"/>
                      </a:endParaRPr>
                    </a:p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pic>
        <p:nvPicPr>
          <p:cNvPr id="20" name="Image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4" y="1725813"/>
            <a:ext cx="833869" cy="877557"/>
          </a:xfrm>
          <a:prstGeom prst="rect">
            <a:avLst/>
          </a:prstGeom>
          <a:noFill/>
        </p:spPr>
      </p:pic>
      <p:pic>
        <p:nvPicPr>
          <p:cNvPr id="19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50" y="1814127"/>
            <a:ext cx="952125" cy="852658"/>
          </a:xfrm>
          <a:prstGeom prst="rect">
            <a:avLst/>
          </a:prstGeom>
          <a:noFill/>
        </p:spPr>
      </p:pic>
      <p:pic>
        <p:nvPicPr>
          <p:cNvPr id="17" name="Imag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18" y="1808230"/>
            <a:ext cx="833869" cy="848226"/>
          </a:xfrm>
          <a:prstGeom prst="rect">
            <a:avLst/>
          </a:prstGeom>
          <a:noFill/>
        </p:spPr>
      </p:pic>
      <p:pic>
        <p:nvPicPr>
          <p:cNvPr id="18" name="Image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37" y="1781965"/>
            <a:ext cx="877662" cy="84859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0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06463" y="809918"/>
            <a:ext cx="754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Platforms</a:t>
            </a:r>
            <a:endParaRPr lang="en-GB" b="1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6464" y="1461933"/>
            <a:ext cx="3758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400" b="1" dirty="0" smtClean="0">
                <a:latin typeface="+mj-lt"/>
              </a:rPr>
              <a:t>Examples of services</a:t>
            </a:r>
            <a:endParaRPr lang="en-GB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558" y="2348880"/>
            <a:ext cx="84189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b="1" dirty="0" smtClean="0">
                <a:latin typeface="+mn-lt"/>
              </a:rPr>
              <a:t>Advice</a:t>
            </a:r>
            <a:r>
              <a:rPr lang="en-GB" sz="2200" dirty="0" smtClean="0">
                <a:latin typeface="+mn-lt"/>
              </a:rPr>
              <a:t> regional stakeholders and </a:t>
            </a:r>
            <a:r>
              <a:rPr lang="en-GB" sz="2200" dirty="0">
                <a:latin typeface="+mn-lt"/>
              </a:rPr>
              <a:t>running </a:t>
            </a:r>
            <a:r>
              <a:rPr lang="en-GB" sz="2200" dirty="0" smtClean="0">
                <a:latin typeface="+mn-lt"/>
              </a:rPr>
              <a:t>projects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latin typeface="+mn-lt"/>
              </a:rPr>
              <a:t>Organise </a:t>
            </a:r>
            <a:r>
              <a:rPr lang="en-GB" sz="2200" dirty="0">
                <a:latin typeface="+mn-lt"/>
              </a:rPr>
              <a:t>and facilitate </a:t>
            </a:r>
            <a:r>
              <a:rPr lang="en-GB" sz="2200" b="1" dirty="0">
                <a:latin typeface="+mn-lt"/>
              </a:rPr>
              <a:t>peer reviews </a:t>
            </a:r>
            <a:r>
              <a:rPr lang="en-GB" sz="2200" dirty="0">
                <a:latin typeface="+mn-lt"/>
              </a:rPr>
              <a:t>among </a:t>
            </a:r>
            <a:r>
              <a:rPr lang="en-GB" sz="2200" dirty="0" smtClean="0">
                <a:latin typeface="+mn-lt"/>
              </a:rPr>
              <a:t>regions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latin typeface="+mn-lt"/>
              </a:rPr>
              <a:t>Organise and facilitate </a:t>
            </a:r>
            <a:r>
              <a:rPr lang="en-GB" sz="2200" b="1" dirty="0" smtClean="0">
                <a:latin typeface="+mn-lt"/>
              </a:rPr>
              <a:t>thematic workshops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 smtClean="0">
                <a:latin typeface="+mn-lt"/>
              </a:rPr>
              <a:t>Analyse and disseminate the </a:t>
            </a:r>
            <a:r>
              <a:rPr lang="en-GB" sz="2200" b="1" dirty="0" smtClean="0">
                <a:latin typeface="+mn-lt"/>
              </a:rPr>
              <a:t>content of projects </a:t>
            </a:r>
            <a:r>
              <a:rPr lang="en-GB" sz="2200" dirty="0" smtClean="0">
                <a:latin typeface="+mn-lt"/>
              </a:rPr>
              <a:t>through dedicated events &amp; publications</a:t>
            </a:r>
          </a:p>
          <a:p>
            <a:pPr lvl="1">
              <a:defRPr/>
            </a:pPr>
            <a:endParaRPr lang="en-GB" sz="22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GB" sz="2200" dirty="0">
                <a:latin typeface="+mn-lt"/>
              </a:rPr>
              <a:t>F</a:t>
            </a:r>
            <a:r>
              <a:rPr lang="en-GB" sz="2200" dirty="0" smtClean="0">
                <a:latin typeface="+mn-lt"/>
              </a:rPr>
              <a:t>acilitate </a:t>
            </a:r>
            <a:r>
              <a:rPr lang="en-GB" sz="2200" b="1" dirty="0">
                <a:latin typeface="+mn-lt"/>
              </a:rPr>
              <a:t>knowledge sharing </a:t>
            </a:r>
            <a:r>
              <a:rPr lang="en-GB" sz="2200" dirty="0">
                <a:latin typeface="+mn-lt"/>
              </a:rPr>
              <a:t>and </a:t>
            </a:r>
            <a:r>
              <a:rPr lang="en-GB" sz="2200" dirty="0" smtClean="0">
                <a:latin typeface="+mn-lt"/>
              </a:rPr>
              <a:t>networking among regions on the collaborative tool</a:t>
            </a:r>
            <a:endParaRPr lang="en-GB" sz="2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598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8499" y="4077072"/>
            <a:ext cx="5045075" cy="1846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 smtClean="0">
                <a:cs typeface="Arial" pitchFamily="34" charset="0"/>
              </a:rPr>
              <a:t>Implementation</a:t>
            </a:r>
            <a:endParaRPr lang="en-US" sz="2400" b="1" dirty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cs typeface="Arial" pitchFamily="34" charset="0"/>
              </a:rPr>
              <a:t>Sub-contracting arrangement</a:t>
            </a:r>
            <a:endParaRPr lang="en-US" sz="2000" dirty="0"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cs typeface="Arial" pitchFamily="34" charset="0"/>
              </a:rPr>
              <a:t>Through </a:t>
            </a:r>
            <a:r>
              <a:rPr lang="en-US" sz="2000" b="1" dirty="0" smtClean="0">
                <a:cs typeface="Arial" pitchFamily="34" charset="0"/>
              </a:rPr>
              <a:t>procurement procedure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cs typeface="Arial" pitchFamily="34" charset="0"/>
              </a:rPr>
              <a:t>Launched in the course of 2015</a:t>
            </a:r>
            <a:endParaRPr lang="en-GB" sz="2000" dirty="0"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5353" y="1312244"/>
            <a:ext cx="32713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400" b="1" dirty="0" smtClean="0">
                <a:latin typeface="+mj-lt"/>
              </a:rPr>
              <a:t>Target </a:t>
            </a:r>
            <a:r>
              <a:rPr lang="en-GB" sz="2400" b="1" dirty="0">
                <a:latin typeface="+mj-lt"/>
              </a:rPr>
              <a:t>groups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7504" y="2214681"/>
            <a:ext cx="8809240" cy="83099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en-GB" sz="2400" dirty="0">
                <a:latin typeface="+mn-lt"/>
              </a:rPr>
              <a:t>Stakeholders involved  in </a:t>
            </a:r>
            <a:r>
              <a:rPr lang="en-GB" sz="2400" dirty="0" smtClean="0">
                <a:latin typeface="+mn-lt"/>
              </a:rPr>
              <a:t>the implementation </a:t>
            </a:r>
            <a:r>
              <a:rPr lang="en-GB" sz="2400" dirty="0">
                <a:latin typeface="+mn-lt"/>
              </a:rPr>
              <a:t>of </a:t>
            </a:r>
            <a:r>
              <a:rPr lang="en-GB" sz="2400" b="1" dirty="0" smtClean="0">
                <a:latin typeface="+mn-lt"/>
              </a:rPr>
              <a:t>Growth &amp; Jobs </a:t>
            </a:r>
            <a:r>
              <a:rPr lang="en-GB" sz="2400" dirty="0" smtClean="0">
                <a:latin typeface="+mn-lt"/>
              </a:rPr>
              <a:t>or</a:t>
            </a:r>
            <a:r>
              <a:rPr lang="en-GB" sz="2400" b="1" dirty="0" smtClean="0">
                <a:latin typeface="+mn-lt"/>
              </a:rPr>
              <a:t> cooperation </a:t>
            </a:r>
            <a:r>
              <a:rPr lang="en-GB" sz="2400" dirty="0" smtClean="0">
                <a:latin typeface="+mn-lt"/>
              </a:rPr>
              <a:t>programmes </a:t>
            </a:r>
            <a:endParaRPr lang="en-GB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09965" y="3246075"/>
            <a:ext cx="7240584" cy="83099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fr-FR" sz="2400" dirty="0" smtClean="0">
                <a:latin typeface="+mn-lt"/>
              </a:rPr>
              <a:t>Other stakeholders </a:t>
            </a:r>
            <a:r>
              <a:rPr lang="en-GB" sz="2400" dirty="0" smtClean="0">
                <a:latin typeface="+mn-lt"/>
              </a:rPr>
              <a:t>relevant </a:t>
            </a:r>
            <a:r>
              <a:rPr lang="en-GB" sz="2400" dirty="0">
                <a:latin typeface="+mn-lt"/>
              </a:rPr>
              <a:t>to the </a:t>
            </a:r>
            <a:r>
              <a:rPr lang="en-GB" sz="2400" b="1" dirty="0">
                <a:latin typeface="+mn-lt"/>
              </a:rPr>
              <a:t>topics </a:t>
            </a:r>
          </a:p>
          <a:p>
            <a:pPr algn="ctr">
              <a:defRPr/>
            </a:pPr>
            <a:r>
              <a:rPr lang="fr-FR" sz="2400" b="1" dirty="0">
                <a:latin typeface="+mn-lt"/>
              </a:rPr>
              <a:t>  </a:t>
            </a:r>
            <a:endParaRPr lang="en-GB" sz="2400" b="1" dirty="0">
              <a:latin typeface="+mn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06463" y="809918"/>
            <a:ext cx="754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Platforms</a:t>
            </a:r>
            <a:endParaRPr lang="en-GB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0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7" y="1093280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5298272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74963" y="714523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2 interrelated actions</a:t>
            </a:r>
            <a:endParaRPr lang="en-GB" b="1" dirty="0"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95736" y="1437479"/>
            <a:ext cx="5457192" cy="4670267"/>
            <a:chOff x="1547664" y="1292698"/>
            <a:chExt cx="5812126" cy="53320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813" y="2708920"/>
              <a:ext cx="3076705" cy="28803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09601" y="1292698"/>
              <a:ext cx="3489127" cy="1168539"/>
            </a:xfrm>
            <a:prstGeom prst="ellipse">
              <a:avLst/>
            </a:prstGeom>
            <a:solidFill>
              <a:srgbClr val="4F81BD"/>
            </a:solidFill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Policy Learning Platforms</a:t>
              </a:r>
            </a:p>
            <a:p>
              <a:pPr algn="ctr"/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Open to all regions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059830" y="2564904"/>
              <a:ext cx="2788670" cy="0"/>
            </a:xfrm>
            <a:prstGeom prst="line">
              <a:avLst/>
            </a:prstGeom>
            <a:ln w="28575">
              <a:solidFill>
                <a:srgbClr val="4F81BD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3" idx="4"/>
              <a:endCxn id="2" idx="0"/>
            </p:cNvCxnSpPr>
            <p:nvPr/>
          </p:nvCxnSpPr>
          <p:spPr bwMode="auto">
            <a:xfrm>
              <a:off x="4454165" y="2461237"/>
              <a:ext cx="1" cy="108000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05983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48500" y="2564904"/>
              <a:ext cx="0" cy="144016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rved Right Arrow 26"/>
            <p:cNvSpPr/>
            <p:nvPr/>
          </p:nvSpPr>
          <p:spPr bwMode="auto">
            <a:xfrm>
              <a:off x="1547664" y="1770057"/>
              <a:ext cx="985085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Curved Right Arrow 27"/>
            <p:cNvSpPr/>
            <p:nvPr/>
          </p:nvSpPr>
          <p:spPr bwMode="auto">
            <a:xfrm rot="10800000">
              <a:off x="6409903" y="1770057"/>
              <a:ext cx="909791" cy="4320480"/>
            </a:xfrm>
            <a:prstGeom prst="curvedRightArrow">
              <a:avLst/>
            </a:prstGeom>
            <a:solidFill>
              <a:srgbClr val="4F81BD"/>
            </a:solidFill>
            <a:ln w="9525" cap="flat" cmpd="sng" algn="ctr">
              <a:solidFill>
                <a:srgbClr val="0031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4776" y="5701458"/>
              <a:ext cx="3384376" cy="923330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0031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800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n-lt"/>
                </a:rPr>
                <a:t>Interregional cooperation projects</a:t>
              </a:r>
              <a:endParaRPr lang="en-GB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1185" y="3702139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4F81BD"/>
                  </a:solidFill>
                  <a:latin typeface="+mn-lt"/>
                </a:rPr>
                <a:t>Enrich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2108" y="3697136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4F81BD"/>
                  </a:solidFill>
                  <a:latin typeface="+mn-lt"/>
                </a:rPr>
                <a:t>Contribute</a:t>
              </a:r>
              <a:endParaRPr lang="en-GB" sz="2000" dirty="0">
                <a:solidFill>
                  <a:srgbClr val="4F81BD"/>
                </a:solidFill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4708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1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56483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2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57899" y="5728923"/>
              <a:ext cx="790601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+mn-lt"/>
                </a:rPr>
                <a:t>Project 3</a:t>
              </a:r>
              <a:endParaRPr lang="en-GB" sz="12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3450008" y="5085184"/>
              <a:ext cx="185888" cy="6437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</p:cNvCxnSpPr>
            <p:nvPr/>
          </p:nvCxnSpPr>
          <p:spPr bwMode="auto">
            <a:xfrm flipV="1">
              <a:off x="3450009" y="4437112"/>
              <a:ext cx="1004156" cy="129181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450008" y="4941168"/>
              <a:ext cx="1770064" cy="787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9" idx="0"/>
            </p:cNvCxnSpPr>
            <p:nvPr/>
          </p:nvCxnSpPr>
          <p:spPr bwMode="auto">
            <a:xfrm flipH="1" flipV="1">
              <a:off x="3845309" y="4221088"/>
              <a:ext cx="611655" cy="14803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0"/>
            </p:cNvCxnSpPr>
            <p:nvPr/>
          </p:nvCxnSpPr>
          <p:spPr bwMode="auto">
            <a:xfrm flipV="1">
              <a:off x="4451784" y="3697136"/>
              <a:ext cx="192224" cy="20317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7" idx="0"/>
            </p:cNvCxnSpPr>
            <p:nvPr/>
          </p:nvCxnSpPr>
          <p:spPr bwMode="auto">
            <a:xfrm flipV="1">
              <a:off x="4451784" y="5229200"/>
              <a:ext cx="768288" cy="4997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8" idx="0"/>
            </p:cNvCxnSpPr>
            <p:nvPr/>
          </p:nvCxnSpPr>
          <p:spPr bwMode="auto">
            <a:xfrm flipH="1" flipV="1">
              <a:off x="4932040" y="3429000"/>
              <a:ext cx="521160" cy="22999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8" idx="0"/>
            </p:cNvCxnSpPr>
            <p:nvPr/>
          </p:nvCxnSpPr>
          <p:spPr bwMode="auto">
            <a:xfrm flipH="1" flipV="1">
              <a:off x="3923928" y="4797152"/>
              <a:ext cx="1529272" cy="93177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4847084" y="4221088"/>
              <a:ext cx="606116" cy="15078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07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03122"/>
              </p:ext>
            </p:extLst>
          </p:nvPr>
        </p:nvGraphicFramePr>
        <p:xfrm>
          <a:off x="539552" y="1340768"/>
          <a:ext cx="8280920" cy="4824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3168352"/>
                <a:gridCol w="3312368"/>
              </a:tblGrid>
              <a:tr h="703557">
                <a:tc>
                  <a:txBody>
                    <a:bodyPr/>
                    <a:lstStyle/>
                    <a:p>
                      <a:pPr algn="ctr"/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INTERREG IVC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Interreg Europe</a:t>
                      </a:r>
                      <a:endParaRPr lang="en-GB" sz="2200" dirty="0"/>
                    </a:p>
                  </a:txBody>
                  <a:tcPr anchor="ctr" anchorCtr="1"/>
                </a:tc>
              </a:tr>
              <a:tr h="1214359">
                <a:tc>
                  <a:txBody>
                    <a:bodyPr/>
                    <a:lstStyle/>
                    <a:p>
                      <a:pPr algn="l"/>
                      <a:r>
                        <a:rPr lang="en-GB" sz="2200" dirty="0" smtClean="0"/>
                        <a:t>Rationale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Regional development policies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Regional development</a:t>
                      </a:r>
                      <a:r>
                        <a:rPr lang="en-GB" sz="2000" baseline="0" dirty="0" smtClean="0"/>
                        <a:t> policies, principally SF programmes</a:t>
                      </a:r>
                      <a:endParaRPr lang="en-GB" sz="2000" dirty="0"/>
                    </a:p>
                  </a:txBody>
                  <a:tcPr anchor="ctr" anchorCtr="1"/>
                </a:tc>
              </a:tr>
              <a:tr h="70355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Area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EU-27, NO+CH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EU-28, NO+CH</a:t>
                      </a:r>
                    </a:p>
                  </a:txBody>
                  <a:tcPr anchor="ctr" anchorCtr="1"/>
                </a:tc>
              </a:tr>
              <a:tr h="70355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Eligibility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Public &amp;</a:t>
                      </a:r>
                      <a:r>
                        <a:rPr lang="en-GB" sz="2000" baseline="0" dirty="0" smtClean="0"/>
                        <a:t> public law bodies</a:t>
                      </a:r>
                      <a:endParaRPr lang="en-GB" sz="2000" dirty="0" smtClean="0"/>
                    </a:p>
                    <a:p>
                      <a:pPr algn="ctr"/>
                      <a:r>
                        <a:rPr lang="en-GB" sz="2000" dirty="0" smtClean="0"/>
                        <a:t>No private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Public &amp;</a:t>
                      </a:r>
                      <a:r>
                        <a:rPr lang="en-GB" sz="2000" baseline="0" dirty="0" smtClean="0"/>
                        <a:t> public law bodies</a:t>
                      </a:r>
                      <a:endParaRPr lang="en-GB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Private non-profit bodies</a:t>
                      </a:r>
                    </a:p>
                  </a:txBody>
                  <a:tcPr anchor="ctr" anchorCtr="1"/>
                </a:tc>
              </a:tr>
              <a:tr h="749753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Co-financing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75%-85% (country)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85% public</a:t>
                      </a:r>
                      <a:r>
                        <a:rPr lang="en-GB" sz="2000" baseline="0" dirty="0" smtClean="0"/>
                        <a:t> or equivalent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75% private non-profit</a:t>
                      </a:r>
                      <a:endParaRPr lang="en-GB" sz="2000" dirty="0" smtClean="0"/>
                    </a:p>
                  </a:txBody>
                  <a:tcPr anchor="ctr" anchorCtr="1"/>
                </a:tc>
              </a:tr>
              <a:tr h="749753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Actions</a:t>
                      </a:r>
                      <a:endParaRPr lang="en-GB" sz="2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1-phase project</a:t>
                      </a:r>
                    </a:p>
                    <a:p>
                      <a:pPr algn="ctr"/>
                      <a:r>
                        <a:rPr lang="en-GB" sz="2000" dirty="0" smtClean="0"/>
                        <a:t>+ CAP</a:t>
                      </a:r>
                      <a:endParaRPr lang="en-GB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2-phase project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+ PLP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74963" y="714523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b="1" dirty="0" smtClean="0">
                <a:latin typeface="+mj-lt"/>
              </a:rPr>
              <a:t>Conclusions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7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05404" y="5877272"/>
            <a:ext cx="9249404" cy="4985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 algn="ctr">
              <a:lnSpc>
                <a:spcPct val="120000"/>
              </a:lnSpc>
              <a:buFont typeface="Wingdings" pitchFamily="1" charset="2"/>
              <a:buNone/>
            </a:pPr>
            <a:r>
              <a:rPr lang="en-GB" sz="2200" dirty="0" smtClean="0">
                <a:latin typeface="Arial" charset="0"/>
              </a:rPr>
              <a:t>3 pillars translated in </a:t>
            </a:r>
            <a:r>
              <a:rPr lang="en-GB" sz="2200" b="1" dirty="0" smtClean="0">
                <a:latin typeface="Arial" charset="0"/>
              </a:rPr>
              <a:t>11 Thematic Objectives </a:t>
            </a:r>
            <a:r>
              <a:rPr lang="en-GB" sz="2200" dirty="0" smtClean="0">
                <a:latin typeface="Arial" charset="0"/>
              </a:rPr>
              <a:t>in 2014-2020 regulation</a:t>
            </a:r>
            <a:endParaRPr lang="en-GB" sz="2200" dirty="0"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115616" y="2060848"/>
          <a:ext cx="6965520" cy="346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917" y="1340768"/>
            <a:ext cx="81327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dirty="0" err="1" smtClean="0">
                <a:latin typeface="+mn-lt"/>
                <a:cs typeface="+mn-cs"/>
              </a:rPr>
              <a:t>Overall</a:t>
            </a:r>
            <a:r>
              <a:rPr lang="fr-FR" sz="2400" dirty="0" smtClean="0">
                <a:latin typeface="+mn-lt"/>
                <a:cs typeface="+mn-cs"/>
              </a:rPr>
              <a:t> </a:t>
            </a:r>
            <a:r>
              <a:rPr lang="fr-FR" sz="2400" dirty="0" err="1" smtClean="0">
                <a:latin typeface="+mn-lt"/>
                <a:cs typeface="+mn-cs"/>
              </a:rPr>
              <a:t>strategic</a:t>
            </a:r>
            <a:r>
              <a:rPr lang="fr-FR" sz="2400" dirty="0" smtClean="0">
                <a:latin typeface="+mn-lt"/>
                <a:cs typeface="+mn-cs"/>
              </a:rPr>
              <a:t> framework: </a:t>
            </a:r>
            <a:r>
              <a:rPr lang="en-GB" sz="2400" dirty="0">
                <a:latin typeface="+mn-lt"/>
                <a:cs typeface="+mn-cs"/>
              </a:rPr>
              <a:t>EU2020 strategy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8634" y="774394"/>
            <a:ext cx="8964613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10000"/>
              </a:lnSpc>
              <a:spcBef>
                <a:spcPts val="1400"/>
              </a:spcBef>
              <a:defRPr/>
            </a:pPr>
            <a:r>
              <a:rPr lang="en-GB" b="1" kern="0" dirty="0" smtClean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>Context</a:t>
            </a:r>
            <a:r>
              <a:rPr lang="en-GB" sz="1200" b="1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  <a:t/>
            </a:r>
            <a:br>
              <a:rPr lang="en-GB" sz="1200" b="1" kern="0" dirty="0">
                <a:solidFill>
                  <a:srgbClr val="00316E"/>
                </a:solidFill>
                <a:latin typeface="Arial"/>
                <a:cs typeface="Arial" panose="020B0604020202020204" pitchFamily="34" charset="0"/>
              </a:rPr>
            </a:br>
            <a:endParaRPr lang="en-GB" sz="2400" b="1" kern="0" dirty="0">
              <a:solidFill>
                <a:srgbClr val="00316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1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404" y="5353397"/>
            <a:ext cx="66240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  <a:cs typeface="+mn-cs"/>
              </a:rPr>
              <a:t>Thank you </a:t>
            </a:r>
            <a:r>
              <a:rPr lang="en-GB" b="1" dirty="0">
                <a:latin typeface="+mn-lt"/>
                <a:cs typeface="+mn-cs"/>
              </a:rPr>
              <a:t>for your attention!</a:t>
            </a:r>
            <a:endParaRPr lang="et-EE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418" y="2533392"/>
            <a:ext cx="1031119" cy="9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24467" y="983106"/>
            <a:ext cx="7113511" cy="8013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2138" indent="-272138" algn="ctr" defTabSz="725700">
              <a:lnSpc>
                <a:spcPct val="110000"/>
              </a:lnSpc>
              <a:spcBef>
                <a:spcPts val="1111"/>
              </a:spcBef>
              <a:defRPr/>
            </a:pPr>
            <a:r>
              <a:rPr lang="en-GB" sz="2667" b="1" kern="0" dirty="0">
                <a:solidFill>
                  <a:srgbClr val="00316E"/>
                </a:solidFill>
                <a:latin typeface="Arial"/>
                <a:cs typeface="+mn-cs"/>
              </a:rPr>
              <a:t>Convergence of EU </a:t>
            </a:r>
            <a:r>
              <a:rPr lang="en-GB" sz="2667" b="1" kern="0" dirty="0" smtClean="0">
                <a:solidFill>
                  <a:srgbClr val="00316E"/>
                </a:solidFill>
                <a:latin typeface="Arial"/>
                <a:cs typeface="+mn-cs"/>
              </a:rPr>
              <a:t>policies</a:t>
            </a:r>
            <a:endParaRPr lang="en-GB" sz="2667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93810" y="1982539"/>
            <a:ext cx="32868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rgbClr val="00316E"/>
                </a:solidFill>
              </a:rPr>
              <a:t>1. New objective set for interregional cooperation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67763" y="2217523"/>
            <a:ext cx="24855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>
                <a:solidFill>
                  <a:srgbClr val="00316E"/>
                </a:solidFill>
              </a:rPr>
              <a:t>2. Concentration principles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9464" y="4319071"/>
            <a:ext cx="3170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>
                <a:solidFill>
                  <a:srgbClr val="00316E"/>
                </a:solidFill>
              </a:rPr>
              <a:t>3. Smart Specialisation strategies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780691" y="3359011"/>
            <a:ext cx="1657048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905" b="1" dirty="0">
                <a:solidFill>
                  <a:srgbClr val="FF0000"/>
                </a:solidFill>
              </a:rPr>
              <a:t>INTERREG </a:t>
            </a:r>
          </a:p>
          <a:p>
            <a:pPr algn="ctr" eaLnBrk="1" hangingPunct="1"/>
            <a:r>
              <a:rPr lang="en-GB" altLang="en-US" sz="1905" b="1" dirty="0">
                <a:solidFill>
                  <a:srgbClr val="FF0000"/>
                </a:solidFill>
              </a:rPr>
              <a:t>EUROPE</a:t>
            </a:r>
          </a:p>
        </p:txBody>
      </p:sp>
      <p:cxnSp>
        <p:nvCxnSpPr>
          <p:cNvPr id="8" name="Straight Arrow Connector 10"/>
          <p:cNvCxnSpPr>
            <a:cxnSpLocks noChangeShapeType="1"/>
          </p:cNvCxnSpPr>
          <p:nvPr/>
        </p:nvCxnSpPr>
        <p:spPr bwMode="auto">
          <a:xfrm flipH="1">
            <a:off x="5313762" y="2739129"/>
            <a:ext cx="526143" cy="539750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flipV="1">
            <a:off x="3429929" y="3968308"/>
            <a:ext cx="465667" cy="482297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2"/>
          <p:cNvCxnSpPr>
            <a:cxnSpLocks noChangeShapeType="1"/>
          </p:cNvCxnSpPr>
          <p:nvPr/>
        </p:nvCxnSpPr>
        <p:spPr bwMode="auto">
          <a:xfrm>
            <a:off x="3321072" y="2792046"/>
            <a:ext cx="574524" cy="412750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44" y="4771129"/>
            <a:ext cx="1217083" cy="6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9" y="2838915"/>
            <a:ext cx="2305655" cy="3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 flipH="1" flipV="1">
            <a:off x="5307715" y="4217772"/>
            <a:ext cx="854226" cy="512536"/>
          </a:xfrm>
          <a:prstGeom prst="straightConnector1">
            <a:avLst/>
          </a:prstGeom>
          <a:noFill/>
          <a:ln w="38100" algn="ctr">
            <a:solidFill>
              <a:srgbClr val="00316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735582" y="4925344"/>
            <a:ext cx="31568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7604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55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7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99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7163" indent="-309563" defTabSz="760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>
                <a:solidFill>
                  <a:srgbClr val="00316E"/>
                </a:solidFill>
              </a:rPr>
              <a:t>4. Integration of Regions of Knowledge (</a:t>
            </a:r>
            <a:r>
              <a:rPr lang="en-GB" altLang="en-US" sz="2200" dirty="0" err="1">
                <a:solidFill>
                  <a:srgbClr val="00316E"/>
                </a:solidFill>
              </a:rPr>
              <a:t>RoK</a:t>
            </a:r>
            <a:r>
              <a:rPr lang="en-GB" altLang="en-US" sz="2200" dirty="0">
                <a:solidFill>
                  <a:srgbClr val="00316E"/>
                </a:solidFill>
              </a:rPr>
              <a:t>)</a:t>
            </a: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12" y="4089260"/>
            <a:ext cx="1022048" cy="7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4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 flipH="1">
            <a:off x="5195440" y="3955283"/>
            <a:ext cx="1893912" cy="50014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Curved Connector 2"/>
          <p:cNvCxnSpPr/>
          <p:nvPr/>
        </p:nvCxnSpPr>
        <p:spPr bwMode="auto">
          <a:xfrm>
            <a:off x="4097776" y="4245727"/>
            <a:ext cx="2182097" cy="1540392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33261" y="5584391"/>
            <a:ext cx="275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€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133388"/>
            <a:ext cx="9144000" cy="1178238"/>
          </a:xfrm>
          <a:prstGeom prst="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79873" y="5416595"/>
            <a:ext cx="2286070" cy="800219"/>
          </a:xfrm>
          <a:prstGeom prst="roundRect">
            <a:avLst/>
          </a:prstGeom>
          <a:solidFill>
            <a:srgbClr val="FFD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solidFill>
                  <a:srgbClr val="00316E"/>
                </a:solidFill>
                <a:latin typeface="+mn-lt"/>
              </a:rPr>
              <a:t>INTERREG EUROPE</a:t>
            </a:r>
          </a:p>
          <a:p>
            <a:pPr algn="ctr" eaLnBrk="0" hangingPunct="0">
              <a:spcBef>
                <a:spcPts val="600"/>
              </a:spcBef>
            </a:pPr>
            <a:r>
              <a:rPr lang="en-GB" sz="2000" b="1" dirty="0">
                <a:solidFill>
                  <a:srgbClr val="00316E"/>
                </a:solidFill>
                <a:latin typeface="+mn-lt"/>
              </a:rPr>
              <a:t>EUR 359 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6303" y="2570241"/>
            <a:ext cx="3558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+mj-lt"/>
              </a:rPr>
              <a:t>EU Cohesion policy</a:t>
            </a:r>
          </a:p>
        </p:txBody>
      </p:sp>
      <p:sp>
        <p:nvSpPr>
          <p:cNvPr id="8" name="Rectangle 7"/>
          <p:cNvSpPr/>
          <p:nvPr/>
        </p:nvSpPr>
        <p:spPr>
          <a:xfrm>
            <a:off x="-1016" y="1207247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1200"/>
              </a:spcBef>
              <a:defRPr/>
            </a:pPr>
            <a:r>
              <a:rPr lang="en-GB" sz="2000" b="1" kern="0" dirty="0">
                <a:latin typeface="+mj-lt"/>
              </a:rPr>
              <a:t>Policy learning </a:t>
            </a:r>
            <a:r>
              <a:rPr lang="en-GB" sz="2000" kern="0" dirty="0">
                <a:latin typeface="+mj-lt"/>
              </a:rPr>
              <a:t>among public authorities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to </a:t>
            </a:r>
            <a:r>
              <a:rPr lang="en-GB" sz="2000" kern="0" dirty="0">
                <a:latin typeface="+mj-lt"/>
              </a:rPr>
              <a:t>improve performance of policies &amp; programmes for </a:t>
            </a:r>
            <a:r>
              <a:rPr lang="en-GB" sz="2000" kern="0" dirty="0" smtClean="0">
                <a:latin typeface="+mj-lt"/>
              </a:rPr>
              <a:t>regional </a:t>
            </a:r>
            <a:r>
              <a:rPr lang="en-GB" sz="2000" kern="0" dirty="0">
                <a:latin typeface="+mj-lt"/>
              </a:rPr>
              <a:t>development,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in </a:t>
            </a:r>
            <a:r>
              <a:rPr lang="en-GB" sz="2000" kern="0" dirty="0">
                <a:latin typeface="+mj-lt"/>
              </a:rPr>
              <a:t>particular </a:t>
            </a:r>
            <a:r>
              <a:rPr lang="en-GB" sz="2000" b="1" kern="0" dirty="0" smtClean="0">
                <a:latin typeface="+mj-lt"/>
              </a:rPr>
              <a:t>Structural </a:t>
            </a:r>
            <a:r>
              <a:rPr lang="en-GB" sz="2000" b="1" kern="0" dirty="0">
                <a:latin typeface="+mj-lt"/>
              </a:rPr>
              <a:t>Funds programmes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253510" y="5807041"/>
            <a:ext cx="1406722" cy="187045"/>
          </a:xfrm>
          <a:prstGeom prst="line">
            <a:avLst/>
          </a:prstGeom>
          <a:ln w="25400">
            <a:solidFill>
              <a:srgbClr val="FFDC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35729" y="3184228"/>
            <a:ext cx="4589050" cy="3068882"/>
            <a:chOff x="843296" y="3056456"/>
            <a:chExt cx="4589050" cy="3068882"/>
          </a:xfrm>
        </p:grpSpPr>
        <p:grpSp>
          <p:nvGrpSpPr>
            <p:cNvPr id="11" name="Group 10"/>
            <p:cNvGrpSpPr/>
            <p:nvPr/>
          </p:nvGrpSpPr>
          <p:grpSpPr>
            <a:xfrm>
              <a:off x="843296" y="3056456"/>
              <a:ext cx="4589050" cy="3068882"/>
              <a:chOff x="1008601" y="2969450"/>
              <a:chExt cx="3928198" cy="2746566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4540799" y="5320016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B050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4719387" y="5463222"/>
                <a:ext cx="72000" cy="72000"/>
              </a:xfrm>
              <a:prstGeom prst="roundRect">
                <a:avLst/>
              </a:prstGeom>
              <a:solidFill>
                <a:srgbClr val="FFD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1008601" y="297204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1588926" y="2975652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2182061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2761254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3361430" y="29712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1008601" y="3566147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1588926" y="3569756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2182061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2761254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3361430" y="3565354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1008601" y="4171946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1588926" y="417555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2182061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2761254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3361430" y="4171153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1008601" y="4760408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1588926" y="4764017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 bwMode="auto">
              <a:xfrm>
                <a:off x="2182061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 bwMode="auto">
              <a:xfrm>
                <a:off x="2761254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3361430" y="47596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3955023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3955023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3955023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 bwMode="auto">
              <a:xfrm>
                <a:off x="3955023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 bwMode="auto">
              <a:xfrm>
                <a:off x="4540799" y="2969450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4540799" y="3563554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4540799" y="4169353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 bwMode="auto">
              <a:xfrm>
                <a:off x="4540799" y="4757815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3361430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1008601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E1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 bwMode="auto">
              <a:xfrm>
                <a:off x="1584824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2187938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 bwMode="auto">
              <a:xfrm>
                <a:off x="2761254" y="5317079"/>
                <a:ext cx="396000" cy="396000"/>
              </a:xfrm>
              <a:prstGeom prst="roundRect">
                <a:avLst/>
              </a:prstGeom>
              <a:pattFill prst="pct5">
                <a:fgClr>
                  <a:srgbClr val="FFDC00"/>
                </a:fgClr>
                <a:bgClr>
                  <a:srgbClr val="00316E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 bwMode="auto">
            <a:xfrm>
              <a:off x="4280837" y="5679269"/>
              <a:ext cx="462620" cy="442472"/>
            </a:xfrm>
            <a:prstGeom prst="roundRect">
              <a:avLst/>
            </a:prstGeom>
            <a:pattFill prst="pct5">
              <a:fgClr>
                <a:srgbClr val="FFDC00"/>
              </a:fgClr>
              <a:bgClr>
                <a:srgbClr val="00316E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672436" y="2947289"/>
            <a:ext cx="318976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Goal 1: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1400" b="1" dirty="0">
                <a:latin typeface="+mj-lt"/>
              </a:rPr>
              <a:t>Investment for growth &amp; </a:t>
            </a:r>
            <a:r>
              <a:rPr lang="en-GB" sz="1400" b="1" dirty="0" smtClean="0">
                <a:latin typeface="+mj-lt"/>
              </a:rPr>
              <a:t>jobs (G&amp;J)</a:t>
            </a:r>
            <a:endParaRPr lang="en-GB" sz="1400" b="1" dirty="0">
              <a:latin typeface="+mj-lt"/>
            </a:endParaRPr>
          </a:p>
          <a:p>
            <a:pPr algn="ctr">
              <a:defRPr/>
            </a:pPr>
            <a:r>
              <a:rPr lang="en-GB" b="1" dirty="0">
                <a:latin typeface="+mj-lt"/>
              </a:rPr>
              <a:t>EUR </a:t>
            </a:r>
            <a:r>
              <a:rPr lang="en-GB" b="1" dirty="0" smtClean="0">
                <a:latin typeface="+mj-lt"/>
              </a:rPr>
              <a:t>340 billion </a:t>
            </a:r>
            <a:endParaRPr lang="en-GB" b="1" dirty="0"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75554" y="4171425"/>
            <a:ext cx="36037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Goal 2: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1400" b="1" dirty="0">
                <a:solidFill>
                  <a:srgbClr val="00B050"/>
                </a:solidFill>
                <a:latin typeface="+mj-lt"/>
              </a:rPr>
              <a:t>European Territorial </a:t>
            </a:r>
            <a:r>
              <a:rPr lang="en-GB" sz="1400" b="1" dirty="0" smtClean="0">
                <a:solidFill>
                  <a:srgbClr val="00B050"/>
                </a:solidFill>
                <a:latin typeface="+mj-lt"/>
              </a:rPr>
              <a:t>Cooperation (ETC)</a:t>
            </a:r>
            <a:endParaRPr lang="en-GB" sz="1400" b="1" dirty="0">
              <a:solidFill>
                <a:srgbClr val="00B050"/>
              </a:solidFill>
              <a:latin typeface="+mj-lt"/>
            </a:endParaRPr>
          </a:p>
          <a:p>
            <a:pPr algn="ctr">
              <a:defRPr/>
            </a:pPr>
            <a:r>
              <a:rPr lang="en-GB" b="1" dirty="0">
                <a:solidFill>
                  <a:srgbClr val="00B050"/>
                </a:solidFill>
                <a:latin typeface="+mj-lt"/>
              </a:rPr>
              <a:t>EUR </a:t>
            </a:r>
            <a:r>
              <a:rPr lang="en-GB" b="1" dirty="0" smtClean="0">
                <a:solidFill>
                  <a:srgbClr val="00B050"/>
                </a:solidFill>
                <a:latin typeface="+mj-lt"/>
              </a:rPr>
              <a:t>10.2 </a:t>
            </a:r>
            <a:r>
              <a:rPr lang="en-GB" b="1" dirty="0">
                <a:solidFill>
                  <a:srgbClr val="00B050"/>
                </a:solidFill>
                <a:latin typeface="+mj-lt"/>
              </a:rPr>
              <a:t>billion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0" y="1224155"/>
            <a:ext cx="9144000" cy="1178238"/>
          </a:xfrm>
          <a:prstGeom prst="rect">
            <a:avLst/>
          </a:prstGeom>
          <a:solidFill>
            <a:srgbClr val="FFD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016" y="1218814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1200"/>
              </a:spcBef>
              <a:defRPr/>
            </a:pPr>
            <a:r>
              <a:rPr lang="en-GB" sz="2000" b="1" kern="0" dirty="0">
                <a:latin typeface="+mj-lt"/>
              </a:rPr>
              <a:t>Policy learning </a:t>
            </a:r>
            <a:r>
              <a:rPr lang="en-GB" sz="2000" kern="0" dirty="0">
                <a:latin typeface="+mj-lt"/>
              </a:rPr>
              <a:t>among public authorities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to </a:t>
            </a:r>
            <a:r>
              <a:rPr lang="en-GB" sz="2000" kern="0" dirty="0">
                <a:latin typeface="+mj-lt"/>
              </a:rPr>
              <a:t>improve performance of policies &amp; programmes for </a:t>
            </a:r>
            <a:r>
              <a:rPr lang="en-GB" sz="2000" kern="0" dirty="0" smtClean="0">
                <a:latin typeface="+mj-lt"/>
              </a:rPr>
              <a:t>regional </a:t>
            </a:r>
            <a:r>
              <a:rPr lang="en-GB" sz="2000" kern="0" dirty="0">
                <a:latin typeface="+mj-lt"/>
              </a:rPr>
              <a:t>development, </a:t>
            </a:r>
            <a:r>
              <a:rPr lang="en-GB" sz="2000" kern="0" dirty="0" smtClean="0">
                <a:latin typeface="+mj-lt"/>
              </a:rPr>
              <a:t/>
            </a:r>
            <a:br>
              <a:rPr lang="en-GB" sz="2000" kern="0" dirty="0" smtClean="0">
                <a:latin typeface="+mj-lt"/>
              </a:rPr>
            </a:br>
            <a:r>
              <a:rPr lang="en-GB" sz="2000" kern="0" dirty="0" smtClean="0">
                <a:latin typeface="+mj-lt"/>
              </a:rPr>
              <a:t>in </a:t>
            </a:r>
            <a:r>
              <a:rPr lang="en-GB" sz="2000" kern="0" dirty="0">
                <a:latin typeface="+mj-lt"/>
              </a:rPr>
              <a:t>particular </a:t>
            </a:r>
            <a:r>
              <a:rPr lang="en-GB" sz="2000" b="1" kern="0" dirty="0" smtClean="0">
                <a:latin typeface="+mj-lt"/>
              </a:rPr>
              <a:t>Structural </a:t>
            </a:r>
            <a:r>
              <a:rPr lang="en-GB" sz="2000" b="1" kern="0" dirty="0">
                <a:latin typeface="+mj-lt"/>
              </a:rPr>
              <a:t>Funds programmes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067039" y="591544"/>
            <a:ext cx="7113511" cy="8013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2138" indent="-272138" algn="ctr" defTabSz="725700">
              <a:lnSpc>
                <a:spcPct val="110000"/>
              </a:lnSpc>
              <a:spcBef>
                <a:spcPts val="1111"/>
              </a:spcBef>
              <a:defRPr/>
            </a:pPr>
            <a:r>
              <a:rPr lang="en-GB" sz="2667" b="1" kern="0" dirty="0" smtClean="0">
                <a:solidFill>
                  <a:srgbClr val="00316E"/>
                </a:solidFill>
                <a:latin typeface="Arial"/>
                <a:cs typeface="+mn-cs"/>
              </a:rPr>
              <a:t>Rationale</a:t>
            </a:r>
            <a:endParaRPr lang="en-GB" sz="2667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08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72" y="3063497"/>
            <a:ext cx="2747443" cy="92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3400"/>
              </a:lnSpc>
              <a:spcBef>
                <a:spcPct val="30000"/>
              </a:spcBef>
              <a:spcAft>
                <a:spcPts val="2400"/>
              </a:spcAft>
              <a:defRPr/>
            </a:pPr>
            <a:r>
              <a:rPr lang="en-GB" sz="2400" dirty="0" smtClean="0">
                <a:solidFill>
                  <a:srgbClr val="00316E"/>
                </a:solidFill>
                <a:latin typeface="+mn-lt"/>
              </a:rPr>
              <a:t>EU28 </a:t>
            </a:r>
            <a:r>
              <a:rPr lang="en-GB" sz="2400" dirty="0">
                <a:solidFill>
                  <a:srgbClr val="00316E"/>
                </a:solidFill>
                <a:latin typeface="+mn-lt"/>
              </a:rPr>
              <a:t>+ </a:t>
            </a:r>
            <a:r>
              <a:rPr lang="en-GB" sz="2400" dirty="0" smtClean="0">
                <a:solidFill>
                  <a:srgbClr val="00316E"/>
                </a:solidFill>
                <a:latin typeface="+mn-lt"/>
              </a:rPr>
              <a:t>Norway &amp;                      Switzerland</a:t>
            </a:r>
            <a:endParaRPr lang="en-GB" sz="2400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783" y="783089"/>
            <a:ext cx="8964612" cy="577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lnSpc>
                <a:spcPct val="110000"/>
              </a:lnSpc>
              <a:spcBef>
                <a:spcPts val="1400"/>
              </a:spcBef>
              <a:defRPr/>
            </a:pPr>
            <a:r>
              <a:rPr lang="en-GB" sz="2800" b="1" kern="0" dirty="0" smtClean="0">
                <a:solidFill>
                  <a:srgbClr val="00316E"/>
                </a:solidFill>
                <a:latin typeface="Arial"/>
                <a:cs typeface="+mn-cs"/>
              </a:rPr>
              <a:t>Eligible area</a:t>
            </a:r>
            <a:endParaRPr lang="en-GB" sz="2400" b="1" kern="0" dirty="0">
              <a:solidFill>
                <a:srgbClr val="00316E"/>
              </a:solidFill>
              <a:latin typeface="Arial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595" r="18990" b="11046"/>
          <a:stretch/>
        </p:blipFill>
        <p:spPr>
          <a:xfrm>
            <a:off x="3419872" y="1628800"/>
            <a:ext cx="4944141" cy="4557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55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624" y="744848"/>
            <a:ext cx="6804248" cy="12807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Thematic </a:t>
            </a:r>
            <a:r>
              <a:rPr lang="en-GB" sz="2800" dirty="0" smtClean="0"/>
              <a:t>focus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4 </a:t>
            </a:r>
            <a:r>
              <a:rPr lang="en-GB" dirty="0"/>
              <a:t>p</a:t>
            </a:r>
            <a:r>
              <a:rPr lang="en-GB" dirty="0" smtClean="0"/>
              <a:t>riority </a:t>
            </a:r>
            <a:r>
              <a:rPr lang="en-GB" dirty="0" smtClean="0"/>
              <a:t>axes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294156" y="127863"/>
            <a:ext cx="1786935" cy="1947565"/>
          </a:xfrm>
          <a:prstGeom prst="wedgeEllipseCallout">
            <a:avLst>
              <a:gd name="adj1" fmla="val 56242"/>
              <a:gd name="adj2" fmla="val 41007"/>
            </a:avLst>
          </a:prstGeom>
          <a:solidFill>
            <a:srgbClr val="FDC6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…S3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i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nnovation infrastructure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i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nnovation chains…</a:t>
            </a:r>
          </a:p>
        </p:txBody>
      </p:sp>
      <p:sp>
        <p:nvSpPr>
          <p:cNvPr id="12" name="Oval Callout 11"/>
          <p:cNvSpPr/>
          <p:nvPr/>
        </p:nvSpPr>
        <p:spPr bwMode="auto">
          <a:xfrm>
            <a:off x="6028" y="4072846"/>
            <a:ext cx="1685652" cy="2250519"/>
          </a:xfrm>
          <a:prstGeom prst="wedgeEllipseCallout">
            <a:avLst>
              <a:gd name="adj1" fmla="val 55025"/>
              <a:gd name="adj2" fmla="val -26094"/>
            </a:avLst>
          </a:prstGeom>
          <a:solidFill>
            <a:srgbClr val="1599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…energy efficiency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enewable energies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s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ustainable transport…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7121624" y="805174"/>
            <a:ext cx="1847006" cy="1644610"/>
          </a:xfrm>
          <a:prstGeom prst="wedgeEllipseCallout">
            <a:avLst>
              <a:gd name="adj1" fmla="val -51415"/>
              <a:gd name="adj2" fmla="val 39731"/>
            </a:avLst>
          </a:prstGeom>
          <a:solidFill>
            <a:srgbClr val="1CB8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…creation,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development,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g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rowth 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of SMEs…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7020272" y="4043879"/>
            <a:ext cx="2123728" cy="1947565"/>
          </a:xfrm>
          <a:prstGeom prst="wedgeEllipseCallout">
            <a:avLst>
              <a:gd name="adj1" fmla="val -51814"/>
              <a:gd name="adj2" fmla="val -28983"/>
            </a:avLst>
          </a:prstGeom>
          <a:solidFill>
            <a:srgbClr val="98C2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…natural heritage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ultural heritage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resources efficiency…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19872" y="2132856"/>
            <a:ext cx="1908720" cy="1634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5" name="Imag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60" y="2100607"/>
            <a:ext cx="724612" cy="773557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31339"/>
              </p:ext>
            </p:extLst>
          </p:nvPr>
        </p:nvGraphicFramePr>
        <p:xfrm>
          <a:off x="1835696" y="2020886"/>
          <a:ext cx="5078118" cy="380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9059"/>
                <a:gridCol w="2539059"/>
              </a:tblGrid>
              <a:tr h="19121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and innovation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SME competitiveness 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</a:tr>
              <a:tr h="1589699">
                <a:tc>
                  <a:txBody>
                    <a:bodyPr/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Low-carbon </a:t>
                      </a:r>
                      <a:b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 and</a:t>
                      </a:r>
                      <a:b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resource efficiency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794447" y="2005219"/>
            <a:ext cx="3385375" cy="2916217"/>
            <a:chOff x="2794447" y="2005219"/>
            <a:chExt cx="3385375" cy="2916217"/>
          </a:xfrm>
        </p:grpSpPr>
        <p:pic>
          <p:nvPicPr>
            <p:cNvPr id="27" name="Image 3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447" y="4020934"/>
              <a:ext cx="833869" cy="848226"/>
            </a:xfrm>
            <a:prstGeom prst="rect">
              <a:avLst/>
            </a:prstGeom>
            <a:noFill/>
          </p:spPr>
        </p:pic>
        <p:pic>
          <p:nvPicPr>
            <p:cNvPr id="28" name="Image 3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448" y="2005219"/>
              <a:ext cx="833869" cy="877557"/>
            </a:xfrm>
            <a:prstGeom prst="rect">
              <a:avLst/>
            </a:prstGeom>
            <a:noFill/>
          </p:spPr>
        </p:pic>
        <p:pic>
          <p:nvPicPr>
            <p:cNvPr id="29" name="Image 3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160" y="4072846"/>
              <a:ext cx="877662" cy="848590"/>
            </a:xfrm>
            <a:prstGeom prst="rect">
              <a:avLst/>
            </a:prstGeom>
            <a:noFill/>
          </p:spPr>
        </p:pic>
        <p:pic>
          <p:nvPicPr>
            <p:cNvPr id="30" name="Image 2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156" y="2100607"/>
              <a:ext cx="952125" cy="85265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9758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52119" y="2263517"/>
            <a:ext cx="40324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defRPr/>
            </a:pPr>
            <a:r>
              <a:rPr lang="en-GB" sz="2200" b="1" dirty="0">
                <a:latin typeface="+mn-lt"/>
                <a:cs typeface="Arial" pitchFamily="34" charset="0"/>
              </a:rPr>
              <a:t>B</a:t>
            </a:r>
            <a:r>
              <a:rPr lang="en-GB" sz="2200" b="1" dirty="0" smtClean="0">
                <a:latin typeface="+mn-lt"/>
                <a:cs typeface="Arial" pitchFamily="34" charset="0"/>
              </a:rPr>
              <a:t>. Policy Learning Platforms</a:t>
            </a:r>
            <a:endParaRPr lang="en-GB" sz="2200" b="1" dirty="0">
              <a:latin typeface="+mn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739" y="2266965"/>
            <a:ext cx="4248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defRPr/>
            </a:pPr>
            <a:r>
              <a:rPr lang="en-GB" sz="2200" b="1" dirty="0">
                <a:solidFill>
                  <a:srgbClr val="00316E"/>
                </a:solidFill>
                <a:latin typeface="+mn-lt"/>
                <a:cs typeface="Arial" pitchFamily="34" charset="0"/>
              </a:rPr>
              <a:t>A</a:t>
            </a:r>
            <a:r>
              <a:rPr lang="en-GB" sz="2200" b="1" dirty="0" smtClean="0">
                <a:solidFill>
                  <a:srgbClr val="00316E"/>
                </a:solidFill>
                <a:latin typeface="+mn-lt"/>
                <a:cs typeface="Arial" pitchFamily="34" charset="0"/>
              </a:rPr>
              <a:t>. Interregional Cooperation Projects</a:t>
            </a:r>
            <a:endParaRPr lang="en-GB" sz="2200" b="1" dirty="0">
              <a:solidFill>
                <a:srgbClr val="00316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316E"/>
                </a:solidFill>
                <a:effectLst/>
                <a:uLnTx/>
                <a:uFillTx/>
                <a:latin typeface="Arial"/>
                <a:cs typeface="+mn-cs"/>
              </a:rPr>
              <a:t>2 actions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9051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524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467543" y="980728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</a:rPr>
              <a:t>Budget per action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1284" y="1966477"/>
            <a:ext cx="7887591" cy="36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2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marL="457200" lvl="1" indent="0" eaLnBrk="1" hangingPunct="1">
              <a:spcBef>
                <a:spcPct val="40000"/>
              </a:spcBef>
              <a:buNone/>
              <a:defRPr/>
            </a:pPr>
            <a:r>
              <a:rPr lang="en-GB" altLang="en-US" sz="2400" kern="0" dirty="0" smtClean="0">
                <a:solidFill>
                  <a:srgbClr val="00316E"/>
                </a:solidFill>
              </a:rPr>
              <a:t>Programme total ERDF budget: MEUR 359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endParaRPr lang="en-GB" altLang="en-US" sz="2400" kern="0" dirty="0" smtClean="0">
              <a:solidFill>
                <a:srgbClr val="00316E"/>
              </a:solidFill>
            </a:endParaRP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2400" kern="0" dirty="0" smtClean="0">
                <a:solidFill>
                  <a:srgbClr val="00316E"/>
                </a:solidFill>
              </a:rPr>
              <a:t>ERDF budget for </a:t>
            </a:r>
            <a:r>
              <a:rPr lang="en-GB" altLang="en-US" sz="2400" u="sng" kern="0" dirty="0" smtClean="0">
                <a:solidFill>
                  <a:srgbClr val="00316E"/>
                </a:solidFill>
              </a:rPr>
              <a:t>platforms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:  MEUR 15.3 (max)</a:t>
            </a: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endParaRPr lang="en-GB" altLang="en-US" sz="2400" kern="0" dirty="0" smtClean="0">
              <a:solidFill>
                <a:srgbClr val="00316E"/>
              </a:solidFill>
            </a:endParaRPr>
          </a:p>
          <a:p>
            <a:pPr lvl="2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en-GB" altLang="en-US" sz="2400" kern="0" dirty="0" smtClean="0">
                <a:solidFill>
                  <a:srgbClr val="00316E"/>
                </a:solidFill>
              </a:rPr>
              <a:t>ERDF budget for </a:t>
            </a:r>
            <a:r>
              <a:rPr lang="en-GB" altLang="en-US" sz="2400" u="sng" kern="0" dirty="0" smtClean="0">
                <a:solidFill>
                  <a:srgbClr val="00316E"/>
                </a:solidFill>
              </a:rPr>
              <a:t>projects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: </a:t>
            </a:r>
            <a:r>
              <a:rPr lang="en-GB" altLang="en-US" sz="2400" b="1" kern="0" dirty="0" smtClean="0">
                <a:solidFill>
                  <a:srgbClr val="00316E"/>
                </a:solidFill>
              </a:rPr>
              <a:t>MEUR 322.4 </a:t>
            </a:r>
            <a:r>
              <a:rPr lang="en-GB" altLang="en-US" sz="2400" kern="0" dirty="0" smtClean="0">
                <a:solidFill>
                  <a:srgbClr val="00316E"/>
                </a:solidFill>
              </a:rPr>
              <a:t>equally shared over 4 priority axis (MEUR 84)</a:t>
            </a:r>
          </a:p>
          <a:p>
            <a:pPr marL="457200" lvl="1" indent="0" eaLnBrk="1" hangingPunct="1">
              <a:spcBef>
                <a:spcPct val="40000"/>
              </a:spcBef>
              <a:buNone/>
              <a:defRPr/>
            </a:pPr>
            <a:endParaRPr lang="en-GB" altLang="en-US" sz="1400" kern="0" dirty="0" smtClean="0">
              <a:solidFill>
                <a:srgbClr val="00316E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" y="4347718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0" y="2996952"/>
            <a:ext cx="1254846" cy="90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437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0430" y="4096454"/>
            <a:ext cx="8569325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1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en-GB" sz="2400" b="1" kern="50" dirty="0" smtClean="0">
                <a:solidFill>
                  <a:srgbClr val="00316E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Objective</a:t>
            </a:r>
          </a:p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….to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improve the effectiveness of the policies 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of 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t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he regions </a:t>
            </a:r>
            <a:r>
              <a:rPr lang="en-GB" sz="22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involved in the project (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 particular their </a:t>
            </a:r>
            <a:r>
              <a:rPr lang="en-GB" sz="22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Investment for Growth and Jobs goal programme</a:t>
            </a: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110" y="2600488"/>
            <a:ext cx="8569325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Partners from different countries working together on a shared regional policy issue (within the thematic fields of the programme)…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38688" y="947503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+mj-lt"/>
              </a:rPr>
              <a:t>Projects </a:t>
            </a:r>
            <a:endParaRPr lang="en-GB" b="1" dirty="0">
              <a:latin typeface="+mj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5368" y="192782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latin typeface="+mj-lt"/>
              </a:rPr>
              <a:t>Definition</a:t>
            </a:r>
            <a:endParaRPr lang="en-GB" sz="2400" b="1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06130" cy="8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14400" y="8434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8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17364</TotalTime>
  <Words>679</Words>
  <Application>Microsoft Office PowerPoint</Application>
  <PresentationFormat>On-screen Show (4:3)</PresentationFormat>
  <Paragraphs>218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SimSun</vt:lpstr>
      <vt:lpstr>Arial</vt:lpstr>
      <vt:lpstr>Courier New</vt:lpstr>
      <vt:lpstr>Mangal</vt:lpstr>
      <vt:lpstr>Times</vt:lpstr>
      <vt:lpstr>Times New Roman</vt:lpstr>
      <vt:lpstr>Webdings</vt:lpstr>
      <vt:lpstr>Wingdings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Marie Guitton</cp:lastModifiedBy>
  <cp:revision>1076</cp:revision>
  <cp:lastPrinted>2015-04-10T13:16:20Z</cp:lastPrinted>
  <dcterms:created xsi:type="dcterms:W3CDTF">2009-05-06T08:39:49Z</dcterms:created>
  <dcterms:modified xsi:type="dcterms:W3CDTF">2015-04-16T14:59:57Z</dcterms:modified>
</cp:coreProperties>
</file>