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1"/>
  </p:notesMasterIdLst>
  <p:sldIdLst>
    <p:sldId id="256" r:id="rId2"/>
    <p:sldId id="258" r:id="rId3"/>
    <p:sldId id="268" r:id="rId4"/>
    <p:sldId id="262" r:id="rId5"/>
    <p:sldId id="261" r:id="rId6"/>
    <p:sldId id="263" r:id="rId7"/>
    <p:sldId id="264" r:id="rId8"/>
    <p:sldId id="266" r:id="rId9"/>
    <p:sldId id="265"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nz Franziska (MFE)" initials="pf78d26" lastIdx="15" clrIdx="0"/>
  <p:cmAuthor id="1" name="Lisa Buchbinder" initials="LB" lastIdx="15" clrIdx="1">
    <p:extLst>
      <p:ext uri="{19B8F6BF-5375-455C-9EA6-DF929625EA0E}">
        <p15:presenceInfo xmlns:p15="http://schemas.microsoft.com/office/powerpoint/2012/main" userId="Lisa Buchbinder" providerId="None"/>
      </p:ext>
    </p:extLst>
  </p:cmAuthor>
  <p:cmAuthor id="2" name="Kratz, Sabine" initials="KS" lastIdx="7" clrIdx="2">
    <p:extLst>
      <p:ext uri="{19B8F6BF-5375-455C-9EA6-DF929625EA0E}">
        <p15:presenceInfo xmlns:p15="http://schemas.microsoft.com/office/powerpoint/2012/main" userId="S-1-5-21-2936622849-3969107001-3642341743-7210" providerId="AD"/>
      </p:ext>
    </p:extLst>
  </p:cmAuthor>
  <p:cmAuthor id="3" name="Agnes Veron" initials="AV" lastIdx="5" clrIdx="3">
    <p:extLst>
      <p:ext uri="{19B8F6BF-5375-455C-9EA6-DF929625EA0E}">
        <p15:presenceInfo xmlns:p15="http://schemas.microsoft.com/office/powerpoint/2012/main" userId="S-1-5-21-3210268068-3955779823-4248853682-43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A5E"/>
    <a:srgbClr val="F10F85"/>
    <a:srgbClr val="F991C7"/>
    <a:srgbClr val="33CCFF"/>
    <a:srgbClr val="1ED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7" d="100"/>
          <a:sy n="77" d="100"/>
        </p:scale>
        <p:origin x="46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3841A-2C5E-4548-AD59-DDD7DA389EC8}" type="datetimeFigureOut">
              <a:rPr lang="fr-FR" smtClean="0"/>
              <a:t>03/06/2019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93CD-A841-483D-AB8D-538182D2B0F1}" type="slidenum">
              <a:rPr lang="fr-FR" smtClean="0"/>
              <a:t>‹N°›</a:t>
            </a:fld>
            <a:endParaRPr lang="fr-FR"/>
          </a:p>
        </p:txBody>
      </p:sp>
    </p:spTree>
    <p:extLst>
      <p:ext uri="{BB962C8B-B14F-4D97-AF65-F5344CB8AC3E}">
        <p14:creationId xmlns:p14="http://schemas.microsoft.com/office/powerpoint/2010/main" val="291574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dirty="0" smtClean="0"/>
              <a:t>Modifiez le style du titre</a:t>
            </a:r>
            <a:endParaRPr lang="fr-FR"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3FBAFBC-AE5A-41A0-952A-E4A4E6F169B8}" type="datetime1">
              <a:rPr lang="fr-LU" smtClean="0"/>
              <a:t>03/06/2019</a:t>
            </a:fld>
            <a:endParaRPr lang="fr-LU"/>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dirty="0"/>
          </a:p>
        </p:txBody>
      </p:sp>
      <p:sp>
        <p:nvSpPr>
          <p:cNvPr id="6" name="Espace réservé du numéro de diapositive 5"/>
          <p:cNvSpPr>
            <a:spLocks noGrp="1"/>
          </p:cNvSpPr>
          <p:nvPr>
            <p:ph type="sldNum" sz="quarter" idx="12"/>
          </p:nvPr>
        </p:nvSpPr>
        <p:spPr/>
        <p:txBody>
          <a:bodyPr/>
          <a:lstStyle/>
          <a:p>
            <a:fld id="{2E172A0B-52BE-4F9C-A5E6-30E221F554E7}" type="slidenum">
              <a:rPr lang="fr-LU" smtClean="0"/>
              <a:t>‹N°›</a:t>
            </a:fld>
            <a:endParaRPr lang="fr-LU"/>
          </a:p>
        </p:txBody>
      </p:sp>
      <p:pic>
        <p:nvPicPr>
          <p:cNvPr id="7" name="Image 6"/>
          <p:cNvPicPr/>
          <p:nvPr userDrawn="1"/>
        </p:nvPicPr>
        <p:blipFill rotWithShape="1">
          <a:blip r:embed="rId2" cstate="print">
            <a:extLst>
              <a:ext uri="{28A0092B-C50C-407E-A947-70E740481C1C}">
                <a14:useLocalDpi xmlns:a14="http://schemas.microsoft.com/office/drawing/2010/main" val="0"/>
              </a:ext>
            </a:extLst>
          </a:blip>
          <a:srcRect l="60946" t="15095" r="36535" b="79857"/>
          <a:stretch/>
        </p:blipFill>
        <p:spPr bwMode="auto">
          <a:xfrm rot="12610406">
            <a:off x="1699449" y="4720570"/>
            <a:ext cx="1184910" cy="1337310"/>
          </a:xfrm>
          <a:prstGeom prst="rect">
            <a:avLst/>
          </a:prstGeom>
          <a:ln>
            <a:noFill/>
          </a:ln>
          <a:extLst>
            <a:ext uri="{53640926-AAD7-44D8-BBD7-CCE9431645EC}">
              <a14:shadowObscured xmlns:a14="http://schemas.microsoft.com/office/drawing/2010/main"/>
            </a:ext>
          </a:extLst>
        </p:spPr>
      </p:pic>
      <p:pic>
        <p:nvPicPr>
          <p:cNvPr id="8" name="Image 7"/>
          <p:cNvPicPr/>
          <p:nvPr userDrawn="1"/>
        </p:nvPicPr>
        <p:blipFill rotWithShape="1">
          <a:blip r:embed="rId3" cstate="print">
            <a:extLst>
              <a:ext uri="{BEBA8EAE-BF5A-486C-A8C5-ECC9F3942E4B}">
                <a14:imgProps xmlns:a14="http://schemas.microsoft.com/office/drawing/2010/main">
                  <a14:imgLayer r:embed="rId4">
                    <a14:imgEffect>
                      <a14:backgroundRemoval t="14820" b="19845" l="61087" r="78261">
                        <a14:foregroundMark x1="70797" y1="15851" x2="70797" y2="15851"/>
                        <a14:foregroundMark x1="70797" y1="18428" x2="70797" y2="18428"/>
                        <a14:foregroundMark x1="68478" y1="18814" x2="68478" y2="18814"/>
                        <a14:foregroundMark x1="63406" y1="16237" x2="63406" y2="16237"/>
                        <a14:foregroundMark x1="61159" y1="15464" x2="61159" y2="15464"/>
                        <a14:foregroundMark x1="63333" y1="18686" x2="63333" y2="18686"/>
                        <a14:foregroundMark x1="61667" y1="19330" x2="61667" y2="19330"/>
                        <a14:foregroundMark x1="77826" y1="15464" x2="77826" y2="15464"/>
                        <a14:foregroundMark x1="76304" y1="15851" x2="76304" y2="15851"/>
                        <a14:foregroundMark x1="68623" y1="15722" x2="68623" y2="15722"/>
                        <a14:foregroundMark x1="76014" y1="18814" x2="76014" y2="18814"/>
                        <a14:foregroundMark x1="78261" y1="18299" x2="78261" y2="18299"/>
                      </a14:backgroundRemoval>
                    </a14:imgEffect>
                  </a14:imgLayer>
                </a14:imgProps>
              </a:ext>
              <a:ext uri="{28A0092B-C50C-407E-A947-70E740481C1C}">
                <a14:useLocalDpi xmlns:a14="http://schemas.microsoft.com/office/drawing/2010/main" val="0"/>
              </a:ext>
            </a:extLst>
          </a:blip>
          <a:srcRect l="75633" t="15102" r="21284" b="79129"/>
          <a:stretch/>
        </p:blipFill>
        <p:spPr bwMode="auto">
          <a:xfrm rot="1810406">
            <a:off x="171639" y="4593570"/>
            <a:ext cx="503555" cy="529590"/>
          </a:xfrm>
          <a:prstGeom prst="rect">
            <a:avLst/>
          </a:prstGeom>
          <a:ln>
            <a:noFill/>
          </a:ln>
          <a:extLst>
            <a:ext uri="{53640926-AAD7-44D8-BBD7-CCE9431645EC}">
              <a14:shadowObscured xmlns:a14="http://schemas.microsoft.com/office/drawing/2010/main"/>
            </a:ext>
          </a:extLst>
        </p:spPr>
      </p:pic>
      <p:pic>
        <p:nvPicPr>
          <p:cNvPr id="9" name="Image 8"/>
          <p:cNvPicPr/>
          <p:nvPr userDrawn="1"/>
        </p:nvPicPr>
        <p:blipFill rotWithShape="1">
          <a:blip r:embed="rId5" cstate="print">
            <a:extLst>
              <a:ext uri="{BEBA8EAE-BF5A-486C-A8C5-ECC9F3942E4B}">
                <a14:imgProps xmlns:a14="http://schemas.microsoft.com/office/drawing/2010/main">
                  <a14:imgLayer r:embed="rId6">
                    <a14:imgEffect>
                      <a14:backgroundRemoval t="14948" b="20232" l="53406" r="71232">
                        <a14:foregroundMark x1="63333" y1="17397" x2="63333" y2="17397"/>
                        <a14:foregroundMark x1="61159" y1="19201" x2="61159" y2="19201"/>
                        <a14:foregroundMark x1="63261" y1="19716" x2="63261" y2="19716"/>
                        <a14:foregroundMark x1="54275" y1="19716" x2="54275" y2="19716"/>
                        <a14:foregroundMark x1="53913" y1="16108" x2="53913" y2="16108"/>
                        <a14:foregroundMark x1="55797" y1="16624" x2="55797" y2="16624"/>
                        <a14:foregroundMark x1="55797" y1="19716" x2="55797" y2="19716"/>
                        <a14:foregroundMark x1="68551" y1="19716" x2="68551" y2="19716"/>
                        <a14:foregroundMark x1="68623" y1="17010" x2="68623" y2="17010"/>
                        <a14:foregroundMark x1="70145" y1="16108" x2="70145" y2="16108"/>
                        <a14:foregroundMark x1="69928" y1="19845" x2="69928" y2="19845"/>
                      </a14:backgroundRemoval>
                    </a14:imgEffect>
                  </a14:imgLayer>
                </a14:imgProps>
              </a:ext>
              <a:ext uri="{28A0092B-C50C-407E-A947-70E740481C1C}">
                <a14:useLocalDpi xmlns:a14="http://schemas.microsoft.com/office/drawing/2010/main" val="0"/>
              </a:ext>
            </a:extLst>
          </a:blip>
          <a:srcRect l="67966" t="15197" r="28454" b="78861"/>
          <a:stretch/>
        </p:blipFill>
        <p:spPr bwMode="auto">
          <a:xfrm rot="1810406">
            <a:off x="622489" y="5178405"/>
            <a:ext cx="595630" cy="556260"/>
          </a:xfrm>
          <a:prstGeom prst="rect">
            <a:avLst/>
          </a:prstGeom>
          <a:ln>
            <a:noFill/>
          </a:ln>
          <a:extLst>
            <a:ext uri="{53640926-AAD7-44D8-BBD7-CCE9431645EC}">
              <a14:shadowObscured xmlns:a14="http://schemas.microsoft.com/office/drawing/2010/main"/>
            </a:ext>
          </a:extLst>
        </p:spPr>
      </p:pic>
      <p:pic>
        <p:nvPicPr>
          <p:cNvPr id="10" name="Image 9"/>
          <p:cNvPicPr/>
          <p:nvPr userDrawn="1"/>
        </p:nvPicPr>
        <p:blipFill rotWithShape="1">
          <a:blip r:embed="rId5" cstate="print">
            <a:extLst>
              <a:ext uri="{BEBA8EAE-BF5A-486C-A8C5-ECC9F3942E4B}">
                <a14:imgProps xmlns:a14="http://schemas.microsoft.com/office/drawing/2010/main">
                  <a14:imgLayer r:embed="rId6">
                    <a14:imgEffect>
                      <a14:backgroundRemoval t="14948" b="20232" l="53406" r="71232">
                        <a14:foregroundMark x1="63333" y1="17397" x2="63333" y2="17397"/>
                        <a14:foregroundMark x1="61159" y1="19201" x2="61159" y2="19201"/>
                        <a14:foregroundMark x1="63261" y1="19716" x2="63261" y2="19716"/>
                        <a14:foregroundMark x1="54275" y1="19716" x2="54275" y2="19716"/>
                        <a14:foregroundMark x1="53913" y1="16108" x2="53913" y2="16108"/>
                        <a14:foregroundMark x1="55797" y1="16624" x2="55797" y2="16624"/>
                        <a14:foregroundMark x1="55797" y1="19716" x2="55797" y2="19716"/>
                        <a14:foregroundMark x1="68551" y1="19716" x2="68551" y2="19716"/>
                        <a14:foregroundMark x1="68623" y1="17010" x2="68623" y2="17010"/>
                        <a14:foregroundMark x1="70145" y1="16108" x2="70145" y2="16108"/>
                        <a14:foregroundMark x1="69928" y1="19845" x2="69928" y2="19845"/>
                      </a14:backgroundRemoval>
                    </a14:imgEffect>
                  </a14:imgLayer>
                </a14:imgProps>
              </a:ext>
              <a:ext uri="{28A0092B-C50C-407E-A947-70E740481C1C}">
                <a14:useLocalDpi xmlns:a14="http://schemas.microsoft.com/office/drawing/2010/main" val="0"/>
              </a:ext>
            </a:extLst>
          </a:blip>
          <a:srcRect l="52990" t="15197" r="43570" b="78861"/>
          <a:stretch/>
        </p:blipFill>
        <p:spPr bwMode="auto">
          <a:xfrm rot="1810406">
            <a:off x="675829" y="3397865"/>
            <a:ext cx="1604645" cy="1558290"/>
          </a:xfrm>
          <a:prstGeom prst="rect">
            <a:avLst/>
          </a:prstGeom>
          <a:ln>
            <a:noFill/>
          </a:ln>
          <a:extLst>
            <a:ext uri="{53640926-AAD7-44D8-BBD7-CCE9431645EC}">
              <a14:shadowObscured xmlns:a14="http://schemas.microsoft.com/office/drawing/2010/main"/>
            </a:ext>
          </a:extLst>
        </p:spPr>
      </p:pic>
      <p:pic>
        <p:nvPicPr>
          <p:cNvPr id="11" name="Image 10"/>
          <p:cNvPicPr/>
          <p:nvPr userDrawn="1"/>
        </p:nvPicPr>
        <p:blipFill rotWithShape="1">
          <a:blip r:embed="rId2" cstate="print">
            <a:extLst>
              <a:ext uri="{28A0092B-C50C-407E-A947-70E740481C1C}">
                <a14:useLocalDpi xmlns:a14="http://schemas.microsoft.com/office/drawing/2010/main" val="0"/>
              </a:ext>
            </a:extLst>
          </a:blip>
          <a:srcRect l="60946" t="15095" r="36535" b="79857"/>
          <a:stretch/>
        </p:blipFill>
        <p:spPr bwMode="auto">
          <a:xfrm rot="12610406">
            <a:off x="1699450" y="4720569"/>
            <a:ext cx="1184910" cy="1337310"/>
          </a:xfrm>
          <a:prstGeom prst="rect">
            <a:avLst/>
          </a:prstGeom>
          <a:ln>
            <a:noFill/>
          </a:ln>
          <a:extLst>
            <a:ext uri="{53640926-AAD7-44D8-BBD7-CCE9431645EC}">
              <a14:shadowObscured xmlns:a14="http://schemas.microsoft.com/office/drawing/2010/main"/>
            </a:ext>
          </a:extLst>
        </p:spPr>
      </p:pic>
      <p:pic>
        <p:nvPicPr>
          <p:cNvPr id="12" name="Image 11"/>
          <p:cNvPicPr/>
          <p:nvPr userDrawn="1"/>
        </p:nvPicPr>
        <p:blipFill rotWithShape="1">
          <a:blip r:embed="rId3" cstate="print">
            <a:extLst>
              <a:ext uri="{BEBA8EAE-BF5A-486C-A8C5-ECC9F3942E4B}">
                <a14:imgProps xmlns:a14="http://schemas.microsoft.com/office/drawing/2010/main">
                  <a14:imgLayer r:embed="rId4">
                    <a14:imgEffect>
                      <a14:backgroundRemoval t="14820" b="19845" l="61087" r="78261">
                        <a14:foregroundMark x1="70797" y1="15851" x2="70797" y2="15851"/>
                        <a14:foregroundMark x1="70797" y1="18428" x2="70797" y2="18428"/>
                        <a14:foregroundMark x1="68478" y1="18814" x2="68478" y2="18814"/>
                        <a14:foregroundMark x1="63406" y1="16237" x2="63406" y2="16237"/>
                        <a14:foregroundMark x1="61159" y1="15464" x2="61159" y2="15464"/>
                        <a14:foregroundMark x1="63333" y1="18686" x2="63333" y2="18686"/>
                        <a14:foregroundMark x1="61667" y1="19330" x2="61667" y2="19330"/>
                        <a14:foregroundMark x1="77826" y1="15464" x2="77826" y2="15464"/>
                        <a14:foregroundMark x1="76304" y1="15851" x2="76304" y2="15851"/>
                        <a14:foregroundMark x1="68623" y1="15722" x2="68623" y2="15722"/>
                        <a14:foregroundMark x1="76014" y1="18814" x2="76014" y2="18814"/>
                        <a14:foregroundMark x1="78261" y1="18299" x2="78261" y2="18299"/>
                      </a14:backgroundRemoval>
                    </a14:imgEffect>
                  </a14:imgLayer>
                </a14:imgProps>
              </a:ext>
              <a:ext uri="{28A0092B-C50C-407E-A947-70E740481C1C}">
                <a14:useLocalDpi xmlns:a14="http://schemas.microsoft.com/office/drawing/2010/main" val="0"/>
              </a:ext>
            </a:extLst>
          </a:blip>
          <a:srcRect l="75633" t="15102" r="21284" b="79129"/>
          <a:stretch/>
        </p:blipFill>
        <p:spPr bwMode="auto">
          <a:xfrm rot="1810406">
            <a:off x="171640" y="4593569"/>
            <a:ext cx="503555" cy="529590"/>
          </a:xfrm>
          <a:prstGeom prst="rect">
            <a:avLst/>
          </a:prstGeom>
          <a:ln>
            <a:noFill/>
          </a:ln>
          <a:extLst>
            <a:ext uri="{53640926-AAD7-44D8-BBD7-CCE9431645EC}">
              <a14:shadowObscured xmlns:a14="http://schemas.microsoft.com/office/drawing/2010/main"/>
            </a:ext>
          </a:extLst>
        </p:spPr>
      </p:pic>
      <p:pic>
        <p:nvPicPr>
          <p:cNvPr id="13" name="Image 12"/>
          <p:cNvPicPr/>
          <p:nvPr userDrawn="1"/>
        </p:nvPicPr>
        <p:blipFill rotWithShape="1">
          <a:blip r:embed="rId5" cstate="print">
            <a:extLst>
              <a:ext uri="{BEBA8EAE-BF5A-486C-A8C5-ECC9F3942E4B}">
                <a14:imgProps xmlns:a14="http://schemas.microsoft.com/office/drawing/2010/main">
                  <a14:imgLayer r:embed="rId6">
                    <a14:imgEffect>
                      <a14:backgroundRemoval t="14948" b="20232" l="53406" r="71232">
                        <a14:foregroundMark x1="63333" y1="17397" x2="63333" y2="17397"/>
                        <a14:foregroundMark x1="61159" y1="19201" x2="61159" y2="19201"/>
                        <a14:foregroundMark x1="63261" y1="19716" x2="63261" y2="19716"/>
                        <a14:foregroundMark x1="54275" y1="19716" x2="54275" y2="19716"/>
                        <a14:foregroundMark x1="53913" y1="16108" x2="53913" y2="16108"/>
                        <a14:foregroundMark x1="55797" y1="16624" x2="55797" y2="16624"/>
                        <a14:foregroundMark x1="55797" y1="19716" x2="55797" y2="19716"/>
                        <a14:foregroundMark x1="68551" y1="19716" x2="68551" y2="19716"/>
                        <a14:foregroundMark x1="68623" y1="17010" x2="68623" y2="17010"/>
                        <a14:foregroundMark x1="70145" y1="16108" x2="70145" y2="16108"/>
                        <a14:foregroundMark x1="69928" y1="19845" x2="69928" y2="19845"/>
                      </a14:backgroundRemoval>
                    </a14:imgEffect>
                  </a14:imgLayer>
                </a14:imgProps>
              </a:ext>
              <a:ext uri="{28A0092B-C50C-407E-A947-70E740481C1C}">
                <a14:useLocalDpi xmlns:a14="http://schemas.microsoft.com/office/drawing/2010/main" val="0"/>
              </a:ext>
            </a:extLst>
          </a:blip>
          <a:srcRect l="67966" t="15197" r="28454" b="78861"/>
          <a:stretch/>
        </p:blipFill>
        <p:spPr bwMode="auto">
          <a:xfrm rot="1810406">
            <a:off x="622490" y="5178404"/>
            <a:ext cx="595630" cy="556260"/>
          </a:xfrm>
          <a:prstGeom prst="rect">
            <a:avLst/>
          </a:prstGeom>
          <a:ln>
            <a:noFill/>
          </a:ln>
          <a:extLst>
            <a:ext uri="{53640926-AAD7-44D8-BBD7-CCE9431645EC}">
              <a14:shadowObscured xmlns:a14="http://schemas.microsoft.com/office/drawing/2010/main"/>
            </a:ext>
          </a:extLst>
        </p:spPr>
      </p:pic>
      <p:pic>
        <p:nvPicPr>
          <p:cNvPr id="14" name="Image 13"/>
          <p:cNvPicPr/>
          <p:nvPr userDrawn="1"/>
        </p:nvPicPr>
        <p:blipFill rotWithShape="1">
          <a:blip r:embed="rId5" cstate="print">
            <a:extLst>
              <a:ext uri="{BEBA8EAE-BF5A-486C-A8C5-ECC9F3942E4B}">
                <a14:imgProps xmlns:a14="http://schemas.microsoft.com/office/drawing/2010/main">
                  <a14:imgLayer r:embed="rId6">
                    <a14:imgEffect>
                      <a14:backgroundRemoval t="14948" b="20232" l="53406" r="71232">
                        <a14:foregroundMark x1="63333" y1="17397" x2="63333" y2="17397"/>
                        <a14:foregroundMark x1="61159" y1="19201" x2="61159" y2="19201"/>
                        <a14:foregroundMark x1="63261" y1="19716" x2="63261" y2="19716"/>
                        <a14:foregroundMark x1="54275" y1="19716" x2="54275" y2="19716"/>
                        <a14:foregroundMark x1="53913" y1="16108" x2="53913" y2="16108"/>
                        <a14:foregroundMark x1="55797" y1="16624" x2="55797" y2="16624"/>
                        <a14:foregroundMark x1="55797" y1="19716" x2="55797" y2="19716"/>
                        <a14:foregroundMark x1="68551" y1="19716" x2="68551" y2="19716"/>
                        <a14:foregroundMark x1="68623" y1="17010" x2="68623" y2="17010"/>
                        <a14:foregroundMark x1="70145" y1="16108" x2="70145" y2="16108"/>
                        <a14:foregroundMark x1="69928" y1="19845" x2="69928" y2="19845"/>
                      </a14:backgroundRemoval>
                    </a14:imgEffect>
                  </a14:imgLayer>
                </a14:imgProps>
              </a:ext>
              <a:ext uri="{28A0092B-C50C-407E-A947-70E740481C1C}">
                <a14:useLocalDpi xmlns:a14="http://schemas.microsoft.com/office/drawing/2010/main" val="0"/>
              </a:ext>
            </a:extLst>
          </a:blip>
          <a:srcRect l="52990" t="15197" r="43570" b="78861"/>
          <a:stretch/>
        </p:blipFill>
        <p:spPr bwMode="auto">
          <a:xfrm rot="1810406">
            <a:off x="675830" y="3397864"/>
            <a:ext cx="1604645" cy="15582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53187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0FE874-4B22-4AA7-878A-A59DD00DBF7A}" type="datetime1">
              <a:rPr lang="fr-LU" smtClean="0"/>
              <a:t>03/06/2019</a:t>
            </a:fld>
            <a:endParaRPr lang="fr-LU"/>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a:p>
        </p:txBody>
      </p:sp>
      <p:sp>
        <p:nvSpPr>
          <p:cNvPr id="6" name="Espace réservé du numéro de diapositive 5"/>
          <p:cNvSpPr>
            <a:spLocks noGrp="1"/>
          </p:cNvSpPr>
          <p:nvPr>
            <p:ph type="sldNum" sz="quarter" idx="12"/>
          </p:nvPr>
        </p:nvSpPr>
        <p:spPr/>
        <p:txBody>
          <a:bodyPr/>
          <a:lstStyle/>
          <a:p>
            <a:fld id="{2E172A0B-52BE-4F9C-A5E6-30E221F554E7}" type="slidenum">
              <a:rPr lang="fr-LU" smtClean="0"/>
              <a:t>‹N°›</a:t>
            </a:fld>
            <a:endParaRPr lang="fr-LU"/>
          </a:p>
        </p:txBody>
      </p:sp>
    </p:spTree>
    <p:extLst>
      <p:ext uri="{BB962C8B-B14F-4D97-AF65-F5344CB8AC3E}">
        <p14:creationId xmlns:p14="http://schemas.microsoft.com/office/powerpoint/2010/main" val="17280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FCE9F5-D428-4D43-9F60-BEF99131C40B}" type="datetime1">
              <a:rPr lang="fr-LU" smtClean="0"/>
              <a:t>03/06/2019</a:t>
            </a:fld>
            <a:endParaRPr lang="fr-LU"/>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a:p>
        </p:txBody>
      </p:sp>
      <p:sp>
        <p:nvSpPr>
          <p:cNvPr id="6" name="Espace réservé du numéro de diapositive 5"/>
          <p:cNvSpPr>
            <a:spLocks noGrp="1"/>
          </p:cNvSpPr>
          <p:nvPr>
            <p:ph type="sldNum" sz="quarter" idx="12"/>
          </p:nvPr>
        </p:nvSpPr>
        <p:spPr/>
        <p:txBody>
          <a:bodyPr/>
          <a:lstStyle/>
          <a:p>
            <a:fld id="{2E172A0B-52BE-4F9C-A5E6-30E221F554E7}" type="slidenum">
              <a:rPr lang="fr-LU" smtClean="0"/>
              <a:t>‹N°›</a:t>
            </a:fld>
            <a:endParaRPr lang="fr-LU"/>
          </a:p>
        </p:txBody>
      </p:sp>
    </p:spTree>
    <p:extLst>
      <p:ext uri="{BB962C8B-B14F-4D97-AF65-F5344CB8AC3E}">
        <p14:creationId xmlns:p14="http://schemas.microsoft.com/office/powerpoint/2010/main" val="145259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B670BD-0CBF-473D-B14E-C14B96FFF98E}" type="datetime1">
              <a:rPr lang="fr-LU" smtClean="0"/>
              <a:t>03/06/2019</a:t>
            </a:fld>
            <a:endParaRPr lang="fr-LU"/>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a:p>
        </p:txBody>
      </p:sp>
      <p:sp>
        <p:nvSpPr>
          <p:cNvPr id="6" name="Espace réservé du numéro de diapositive 5"/>
          <p:cNvSpPr>
            <a:spLocks noGrp="1"/>
          </p:cNvSpPr>
          <p:nvPr>
            <p:ph type="sldNum" sz="quarter" idx="12"/>
          </p:nvPr>
        </p:nvSpPr>
        <p:spPr/>
        <p:txBody>
          <a:bodyPr/>
          <a:lstStyle/>
          <a:p>
            <a:fld id="{2E172A0B-52BE-4F9C-A5E6-30E221F554E7}" type="slidenum">
              <a:rPr lang="fr-LU" smtClean="0"/>
              <a:t>‹N°›</a:t>
            </a:fld>
            <a:endParaRPr lang="fr-LU"/>
          </a:p>
        </p:txBody>
      </p:sp>
    </p:spTree>
    <p:extLst>
      <p:ext uri="{BB962C8B-B14F-4D97-AF65-F5344CB8AC3E}">
        <p14:creationId xmlns:p14="http://schemas.microsoft.com/office/powerpoint/2010/main" val="11129376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920BF3B-92D1-4C5B-A041-4BC41C5E866C}" type="datetime1">
              <a:rPr lang="fr-LU" smtClean="0"/>
              <a:t>03/06/2019</a:t>
            </a:fld>
            <a:endParaRPr lang="fr-LU"/>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a:p>
        </p:txBody>
      </p:sp>
      <p:sp>
        <p:nvSpPr>
          <p:cNvPr id="6" name="Espace réservé du numéro de diapositive 5"/>
          <p:cNvSpPr>
            <a:spLocks noGrp="1"/>
          </p:cNvSpPr>
          <p:nvPr>
            <p:ph type="sldNum" sz="quarter" idx="12"/>
          </p:nvPr>
        </p:nvSpPr>
        <p:spPr/>
        <p:txBody>
          <a:bodyPr/>
          <a:lstStyle/>
          <a:p>
            <a:fld id="{2E172A0B-52BE-4F9C-A5E6-30E221F554E7}" type="slidenum">
              <a:rPr lang="fr-LU" smtClean="0"/>
              <a:t>‹N°›</a:t>
            </a:fld>
            <a:endParaRPr lang="fr-LU"/>
          </a:p>
        </p:txBody>
      </p:sp>
    </p:spTree>
    <p:extLst>
      <p:ext uri="{BB962C8B-B14F-4D97-AF65-F5344CB8AC3E}">
        <p14:creationId xmlns:p14="http://schemas.microsoft.com/office/powerpoint/2010/main" val="17802526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p>
            <a:fld id="{001085B5-C3F9-45AA-A0C5-FDD5C6C51AA0}" type="datetime1">
              <a:rPr lang="fr-LU" smtClean="0"/>
              <a:t>03/06/2019</a:t>
            </a:fld>
            <a:endParaRPr lang="fr-LU"/>
          </a:p>
        </p:txBody>
      </p:sp>
      <p:sp>
        <p:nvSpPr>
          <p:cNvPr id="6" name="Espace réservé du pied de page 5"/>
          <p:cNvSpPr>
            <a:spLocks noGrp="1"/>
          </p:cNvSpPr>
          <p:nvPr>
            <p:ph type="ftr" sz="quarter" idx="11"/>
          </p:nvPr>
        </p:nvSpPr>
        <p:spPr/>
        <p:txBody>
          <a:bodyPr/>
          <a:lstStyle/>
          <a:p>
            <a:r>
              <a:rPr lang="fr-FR" smtClean="0"/>
              <a:t>Fonds de coopération Grande Région - Kooperationsfonds Großregion</a:t>
            </a:r>
            <a:endParaRPr lang="fr-LU" dirty="0"/>
          </a:p>
        </p:txBody>
      </p:sp>
      <p:sp>
        <p:nvSpPr>
          <p:cNvPr id="7" name="Espace réservé du numéro de diapositive 6"/>
          <p:cNvSpPr>
            <a:spLocks noGrp="1"/>
          </p:cNvSpPr>
          <p:nvPr>
            <p:ph type="sldNum" sz="quarter" idx="12"/>
          </p:nvPr>
        </p:nvSpPr>
        <p:spPr/>
        <p:txBody>
          <a:bodyPr/>
          <a:lstStyle/>
          <a:p>
            <a:fld id="{2E172A0B-52BE-4F9C-A5E6-30E221F554E7}" type="slidenum">
              <a:rPr lang="fr-LU" smtClean="0"/>
              <a:t>‹N°›</a:t>
            </a:fld>
            <a:endParaRPr lang="fr-LU"/>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00347" y="228762"/>
            <a:ext cx="1115729" cy="417925"/>
          </a:xfrm>
          <a:prstGeom prst="rect">
            <a:avLst/>
          </a:prstGeom>
        </p:spPr>
      </p:pic>
    </p:spTree>
    <p:extLst>
      <p:ext uri="{BB962C8B-B14F-4D97-AF65-F5344CB8AC3E}">
        <p14:creationId xmlns:p14="http://schemas.microsoft.com/office/powerpoint/2010/main" val="1491793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dirty="0" smtClean="0"/>
              <a:t>Modifiez le style du titre</a:t>
            </a:r>
            <a:endParaRPr lang="fr-FR" dirty="0"/>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4A1E862-253A-4D20-9CD8-32DDC139BB7D}" type="datetime1">
              <a:rPr lang="fr-LU" smtClean="0"/>
              <a:t>03/06/2019</a:t>
            </a:fld>
            <a:endParaRPr lang="fr-LU"/>
          </a:p>
        </p:txBody>
      </p:sp>
      <p:sp>
        <p:nvSpPr>
          <p:cNvPr id="8" name="Espace réservé du pied de page 7"/>
          <p:cNvSpPr>
            <a:spLocks noGrp="1"/>
          </p:cNvSpPr>
          <p:nvPr>
            <p:ph type="ftr" sz="quarter" idx="11"/>
          </p:nvPr>
        </p:nvSpPr>
        <p:spPr/>
        <p:txBody>
          <a:bodyPr/>
          <a:lstStyle/>
          <a:p>
            <a:r>
              <a:rPr lang="fr-FR" smtClean="0"/>
              <a:t>Fonds de coopération Grande Région - Kooperationsfonds Großregion</a:t>
            </a:r>
            <a:endParaRPr lang="fr-LU"/>
          </a:p>
        </p:txBody>
      </p:sp>
      <p:sp>
        <p:nvSpPr>
          <p:cNvPr id="9" name="Espace réservé du numéro de diapositive 8"/>
          <p:cNvSpPr>
            <a:spLocks noGrp="1"/>
          </p:cNvSpPr>
          <p:nvPr>
            <p:ph type="sldNum" sz="quarter" idx="12"/>
          </p:nvPr>
        </p:nvSpPr>
        <p:spPr/>
        <p:txBody>
          <a:bodyPr/>
          <a:lstStyle/>
          <a:p>
            <a:fld id="{2E172A0B-52BE-4F9C-A5E6-30E221F554E7}" type="slidenum">
              <a:rPr lang="fr-LU" smtClean="0"/>
              <a:t>‹N°›</a:t>
            </a:fld>
            <a:endParaRPr lang="fr-LU"/>
          </a:p>
        </p:txBody>
      </p:sp>
    </p:spTree>
    <p:extLst>
      <p:ext uri="{BB962C8B-B14F-4D97-AF65-F5344CB8AC3E}">
        <p14:creationId xmlns:p14="http://schemas.microsoft.com/office/powerpoint/2010/main" val="38830667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897EB75-35D8-4CDC-B663-D45C8D2B7179}" type="datetime1">
              <a:rPr lang="fr-LU" smtClean="0"/>
              <a:t>03/06/2019</a:t>
            </a:fld>
            <a:endParaRPr lang="fr-LU"/>
          </a:p>
        </p:txBody>
      </p:sp>
      <p:sp>
        <p:nvSpPr>
          <p:cNvPr id="4" name="Espace réservé du pied de page 3"/>
          <p:cNvSpPr>
            <a:spLocks noGrp="1"/>
          </p:cNvSpPr>
          <p:nvPr>
            <p:ph type="ftr" sz="quarter" idx="11"/>
          </p:nvPr>
        </p:nvSpPr>
        <p:spPr/>
        <p:txBody>
          <a:bodyPr/>
          <a:lstStyle/>
          <a:p>
            <a:r>
              <a:rPr lang="fr-FR" smtClean="0"/>
              <a:t>Fonds de coopération Grande Région - Kooperationsfonds Großregion</a:t>
            </a:r>
            <a:endParaRPr lang="fr-LU"/>
          </a:p>
        </p:txBody>
      </p:sp>
      <p:sp>
        <p:nvSpPr>
          <p:cNvPr id="5" name="Espace réservé du numéro de diapositive 4"/>
          <p:cNvSpPr>
            <a:spLocks noGrp="1"/>
          </p:cNvSpPr>
          <p:nvPr>
            <p:ph type="sldNum" sz="quarter" idx="12"/>
          </p:nvPr>
        </p:nvSpPr>
        <p:spPr/>
        <p:txBody>
          <a:bodyPr/>
          <a:lstStyle/>
          <a:p>
            <a:fld id="{2E172A0B-52BE-4F9C-A5E6-30E221F554E7}" type="slidenum">
              <a:rPr lang="fr-LU" smtClean="0"/>
              <a:t>‹N°›</a:t>
            </a:fld>
            <a:endParaRPr lang="fr-LU"/>
          </a:p>
        </p:txBody>
      </p:sp>
    </p:spTree>
    <p:extLst>
      <p:ext uri="{BB962C8B-B14F-4D97-AF65-F5344CB8AC3E}">
        <p14:creationId xmlns:p14="http://schemas.microsoft.com/office/powerpoint/2010/main" val="208935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B6E55C-75BE-4754-A176-22064E3BC167}" type="datetime1">
              <a:rPr lang="fr-LU" smtClean="0"/>
              <a:t>03/06/2019</a:t>
            </a:fld>
            <a:endParaRPr lang="fr-LU"/>
          </a:p>
        </p:txBody>
      </p:sp>
      <p:sp>
        <p:nvSpPr>
          <p:cNvPr id="3" name="Espace réservé du pied de page 2"/>
          <p:cNvSpPr>
            <a:spLocks noGrp="1"/>
          </p:cNvSpPr>
          <p:nvPr>
            <p:ph type="ftr" sz="quarter" idx="11"/>
          </p:nvPr>
        </p:nvSpPr>
        <p:spPr/>
        <p:txBody>
          <a:bodyPr/>
          <a:lstStyle/>
          <a:p>
            <a:r>
              <a:rPr lang="fr-FR" smtClean="0"/>
              <a:t>Fonds de coopération Grande Région - Kooperationsfonds Großregion</a:t>
            </a:r>
            <a:endParaRPr lang="fr-LU"/>
          </a:p>
        </p:txBody>
      </p:sp>
      <p:sp>
        <p:nvSpPr>
          <p:cNvPr id="4" name="Espace réservé du numéro de diapositive 3"/>
          <p:cNvSpPr>
            <a:spLocks noGrp="1"/>
          </p:cNvSpPr>
          <p:nvPr>
            <p:ph type="sldNum" sz="quarter" idx="12"/>
          </p:nvPr>
        </p:nvSpPr>
        <p:spPr/>
        <p:txBody>
          <a:bodyPr/>
          <a:lstStyle/>
          <a:p>
            <a:fld id="{2E172A0B-52BE-4F9C-A5E6-30E221F554E7}" type="slidenum">
              <a:rPr lang="fr-LU" smtClean="0"/>
              <a:t>‹N°›</a:t>
            </a:fld>
            <a:endParaRPr lang="fr-LU"/>
          </a:p>
        </p:txBody>
      </p:sp>
    </p:spTree>
    <p:extLst>
      <p:ext uri="{BB962C8B-B14F-4D97-AF65-F5344CB8AC3E}">
        <p14:creationId xmlns:p14="http://schemas.microsoft.com/office/powerpoint/2010/main" val="393036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19E9606-FF17-4DAA-8524-1EA67EDC06D9}" type="datetime1">
              <a:rPr lang="fr-LU" smtClean="0"/>
              <a:t>03/06/2019</a:t>
            </a:fld>
            <a:endParaRPr lang="fr-LU"/>
          </a:p>
        </p:txBody>
      </p:sp>
      <p:sp>
        <p:nvSpPr>
          <p:cNvPr id="6" name="Espace réservé du pied de page 5"/>
          <p:cNvSpPr>
            <a:spLocks noGrp="1"/>
          </p:cNvSpPr>
          <p:nvPr>
            <p:ph type="ftr" sz="quarter" idx="11"/>
          </p:nvPr>
        </p:nvSpPr>
        <p:spPr/>
        <p:txBody>
          <a:bodyPr/>
          <a:lstStyle/>
          <a:p>
            <a:r>
              <a:rPr lang="fr-FR" smtClean="0"/>
              <a:t>Fonds de coopération Grande Région - Kooperationsfonds Großregion</a:t>
            </a:r>
            <a:endParaRPr lang="fr-LU"/>
          </a:p>
        </p:txBody>
      </p:sp>
      <p:sp>
        <p:nvSpPr>
          <p:cNvPr id="7" name="Espace réservé du numéro de diapositive 6"/>
          <p:cNvSpPr>
            <a:spLocks noGrp="1"/>
          </p:cNvSpPr>
          <p:nvPr>
            <p:ph type="sldNum" sz="quarter" idx="12"/>
          </p:nvPr>
        </p:nvSpPr>
        <p:spPr/>
        <p:txBody>
          <a:bodyPr/>
          <a:lstStyle/>
          <a:p>
            <a:fld id="{2E172A0B-52BE-4F9C-A5E6-30E221F554E7}" type="slidenum">
              <a:rPr lang="fr-LU" smtClean="0"/>
              <a:t>‹N°›</a:t>
            </a:fld>
            <a:endParaRPr lang="fr-LU"/>
          </a:p>
        </p:txBody>
      </p:sp>
    </p:spTree>
    <p:extLst>
      <p:ext uri="{BB962C8B-B14F-4D97-AF65-F5344CB8AC3E}">
        <p14:creationId xmlns:p14="http://schemas.microsoft.com/office/powerpoint/2010/main" val="419292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B0CB29E-7514-4C16-BC41-76D190FC6C03}" type="datetime1">
              <a:rPr lang="fr-LU" smtClean="0"/>
              <a:t>03/06/2019</a:t>
            </a:fld>
            <a:endParaRPr lang="fr-LU"/>
          </a:p>
        </p:txBody>
      </p:sp>
      <p:sp>
        <p:nvSpPr>
          <p:cNvPr id="6" name="Espace réservé du pied de page 5"/>
          <p:cNvSpPr>
            <a:spLocks noGrp="1"/>
          </p:cNvSpPr>
          <p:nvPr>
            <p:ph type="ftr" sz="quarter" idx="11"/>
          </p:nvPr>
        </p:nvSpPr>
        <p:spPr/>
        <p:txBody>
          <a:bodyPr/>
          <a:lstStyle/>
          <a:p>
            <a:r>
              <a:rPr lang="fr-FR" smtClean="0"/>
              <a:t>Fonds de coopération Grande Région - Kooperationsfonds Großregion</a:t>
            </a:r>
            <a:endParaRPr lang="fr-LU"/>
          </a:p>
        </p:txBody>
      </p:sp>
      <p:sp>
        <p:nvSpPr>
          <p:cNvPr id="7" name="Espace réservé du numéro de diapositive 6"/>
          <p:cNvSpPr>
            <a:spLocks noGrp="1"/>
          </p:cNvSpPr>
          <p:nvPr>
            <p:ph type="sldNum" sz="quarter" idx="12"/>
          </p:nvPr>
        </p:nvSpPr>
        <p:spPr/>
        <p:txBody>
          <a:bodyPr/>
          <a:lstStyle/>
          <a:p>
            <a:fld id="{2E172A0B-52BE-4F9C-A5E6-30E221F554E7}" type="slidenum">
              <a:rPr lang="fr-LU" smtClean="0"/>
              <a:t>‹N°›</a:t>
            </a:fld>
            <a:endParaRPr lang="fr-LU"/>
          </a:p>
        </p:txBody>
      </p:sp>
    </p:spTree>
    <p:extLst>
      <p:ext uri="{BB962C8B-B14F-4D97-AF65-F5344CB8AC3E}">
        <p14:creationId xmlns:p14="http://schemas.microsoft.com/office/powerpoint/2010/main" val="182985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736381"/>
            <a:ext cx="10515600" cy="730875"/>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838200" y="1618006"/>
            <a:ext cx="10515600" cy="4351338"/>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FD43B-4647-43B4-A075-5FFAF015B851}" type="datetime1">
              <a:rPr lang="fr-LU" smtClean="0"/>
              <a:t>03/06/2019</a:t>
            </a:fld>
            <a:endParaRPr lang="fr-LU" dirty="0"/>
          </a:p>
        </p:txBody>
      </p:sp>
      <p:sp>
        <p:nvSpPr>
          <p:cNvPr id="5" name="Espace réservé du pied de page 4"/>
          <p:cNvSpPr>
            <a:spLocks noGrp="1"/>
          </p:cNvSpPr>
          <p:nvPr>
            <p:ph type="ftr" sz="quarter" idx="3"/>
          </p:nvPr>
        </p:nvSpPr>
        <p:spPr>
          <a:xfrm>
            <a:off x="3581400" y="6356350"/>
            <a:ext cx="45720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fr-FR" dirty="0" smtClean="0"/>
              <a:t>Fonds de coopération Grande Région - </a:t>
            </a:r>
            <a:r>
              <a:rPr lang="fr-FR" dirty="0" err="1" smtClean="0"/>
              <a:t>Kooperationsfonds</a:t>
            </a:r>
            <a:r>
              <a:rPr lang="fr-FR" dirty="0" smtClean="0"/>
              <a:t> </a:t>
            </a:r>
            <a:r>
              <a:rPr lang="fr-FR" dirty="0" err="1" smtClean="0"/>
              <a:t>Großregion</a:t>
            </a:r>
            <a:endParaRPr lang="fr-LU"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72A0B-52BE-4F9C-A5E6-30E221F554E7}" type="slidenum">
              <a:rPr lang="fr-LU" smtClean="0"/>
              <a:t>‹N°›</a:t>
            </a:fld>
            <a:endParaRPr lang="fr-LU"/>
          </a:p>
        </p:txBody>
      </p:sp>
      <p:pic>
        <p:nvPicPr>
          <p:cNvPr id="13" name="Image 12"/>
          <p:cNvPicPr/>
          <p:nvPr userDrawn="1"/>
        </p:nvPicPr>
        <p:blipFill rotWithShape="1">
          <a:blip r:embed="rId13">
            <a:extLst>
              <a:ext uri="{BEBA8EAE-BF5A-486C-A8C5-ECC9F3942E4B}">
                <a14:imgProps xmlns:a14="http://schemas.microsoft.com/office/drawing/2010/main">
                  <a14:imgLayer r:embed="rId14">
                    <a14:imgEffect>
                      <a14:backgroundRemoval t="56389" b="65741" l="23906" r="45000">
                        <a14:foregroundMark x1="35104" y1="57222" x2="35104" y2="57222"/>
                        <a14:foregroundMark x1="33646" y1="57037" x2="33646" y2="57037"/>
                        <a14:foregroundMark x1="33698" y1="59352" x2="33698" y2="59352"/>
                        <a14:foregroundMark x1="32604" y1="59815" x2="32604" y2="59815"/>
                        <a14:foregroundMark x1="31250" y1="59630" x2="31250" y2="59630"/>
                        <a14:foregroundMark x1="32552" y1="62130" x2="32552" y2="62130"/>
                        <a14:foregroundMark x1="31250" y1="62130" x2="31250" y2="62130"/>
                        <a14:foregroundMark x1="25573" y1="62593" x2="25573" y2="62593"/>
                        <a14:foregroundMark x1="24167" y1="62500" x2="24167" y2="62500"/>
                        <a14:foregroundMark x1="25521" y1="64815" x2="25521" y2="64815"/>
                        <a14:foregroundMark x1="24323" y1="64907" x2="24323" y2="64907"/>
                        <a14:foregroundMark x1="26354" y1="62037" x2="26354" y2="62037"/>
                        <a14:foregroundMark x1="26354" y1="59722" x2="26354" y2="59722"/>
                        <a14:foregroundMark x1="27708" y1="59722" x2="27708" y2="59722"/>
                        <a14:foregroundMark x1="27708" y1="62130" x2="27708" y2="62130"/>
                        <a14:foregroundMark x1="40000" y1="57407" x2="40000" y2="57407"/>
                        <a14:foregroundMark x1="38646" y1="57222" x2="38646" y2="57222"/>
                        <a14:foregroundMark x1="40000" y1="59722" x2="40000" y2="59722"/>
                        <a14:foregroundMark x1="38750" y1="59630" x2="38750" y2="59630"/>
                        <a14:foregroundMark x1="37292" y1="59722" x2="37292" y2="59722"/>
                        <a14:foregroundMark x1="36198" y1="59722" x2="36198" y2="59722"/>
                        <a14:foregroundMark x1="37396" y1="61759" x2="37396" y2="61759"/>
                        <a14:foregroundMark x1="36198" y1="62130" x2="36198" y2="62130"/>
                        <a14:foregroundMark x1="38490" y1="62500" x2="38490" y2="62500"/>
                        <a14:foregroundMark x1="39479" y1="62500" x2="39479" y2="62500"/>
                        <a14:foregroundMark x1="39583" y1="64907" x2="39583" y2="64907"/>
                        <a14:foregroundMark x1="38177" y1="64907" x2="38177" y2="64907"/>
                        <a14:foregroundMark x1="40938" y1="59722" x2="40938" y2="59722"/>
                        <a14:foregroundMark x1="42083" y1="59722" x2="42083" y2="59722"/>
                        <a14:foregroundMark x1="42135" y1="61852" x2="42135" y2="61852"/>
                        <a14:foregroundMark x1="40833" y1="62130" x2="40833" y2="62130"/>
                        <a14:foregroundMark x1="42188" y1="60463" x2="42188" y2="60463"/>
                        <a14:foregroundMark x1="43281" y1="57222" x2="43281" y2="57222"/>
                        <a14:foregroundMark x1="44479" y1="56944" x2="44479" y2="56944"/>
                        <a14:foregroundMark x1="44635" y1="57685" x2="44635" y2="57685"/>
                        <a14:foregroundMark x1="44688" y1="59722" x2="44688" y2="59722"/>
                        <a14:foregroundMark x1="43333" y1="59352" x2="43333" y2="59352"/>
                        <a14:foregroundMark x1="34688" y1="62500" x2="34688" y2="62500"/>
                        <a14:foregroundMark x1="33438" y1="62500" x2="33438" y2="62500"/>
                        <a14:foregroundMark x1="34688" y1="64907" x2="34688" y2="64907"/>
                        <a14:foregroundMark x1="33438" y1="64815" x2="33438" y2="64815"/>
                        <a14:foregroundMark x1="30208" y1="57222" x2="30208" y2="57222"/>
                        <a14:foregroundMark x1="28906" y1="57222" x2="28906" y2="57222"/>
                        <a14:foregroundMark x1="28750" y1="59444" x2="28750" y2="59444"/>
                        <a14:foregroundMark x1="30104" y1="59722" x2="30104" y2="59722"/>
                        <a14:foregroundMark x1="29896" y1="62500" x2="29896" y2="62500"/>
                        <a14:foregroundMark x1="28542" y1="62685" x2="28542" y2="62685"/>
                        <a14:foregroundMark x1="29792" y1="64907" x2="29792" y2="64907"/>
                        <a14:foregroundMark x1="28594" y1="64815" x2="28594" y2="64815"/>
                        <a14:foregroundMark x1="30208" y1="57685" x2="30208" y2="57685"/>
                        <a14:foregroundMark x1="30208" y1="58611" x2="30208" y2="58611"/>
                        <a14:foregroundMark x1="44688" y1="58796" x2="44688" y2="58796"/>
                        <a14:foregroundMark x1="30052" y1="58981" x2="30052" y2="58981"/>
                        <a14:foregroundMark x1="30000" y1="64167" x2="30000" y2="64167"/>
                        <a14:foregroundMark x1="26823" y1="62130" x2="26823" y2="62130"/>
                        <a14:foregroundMark x1="34375" y1="65000" x2="34375" y2="65000"/>
                        <a14:foregroundMark x1="44635" y1="59259" x2="44635" y2="59259"/>
                      </a14:backgroundRemoval>
                    </a14:imgEffect>
                  </a14:imgLayer>
                </a14:imgProps>
              </a:ext>
              <a:ext uri="{28A0092B-C50C-407E-A947-70E740481C1C}">
                <a14:useLocalDpi xmlns:a14="http://schemas.microsoft.com/office/drawing/2010/main" val="0"/>
              </a:ext>
            </a:extLst>
          </a:blip>
          <a:srcRect l="23949" t="56454" r="54869" b="34349"/>
          <a:stretch/>
        </p:blipFill>
        <p:spPr bwMode="auto">
          <a:xfrm>
            <a:off x="-182898" y="-193690"/>
            <a:ext cx="3922395" cy="956945"/>
          </a:xfrm>
          <a:prstGeom prst="rect">
            <a:avLst/>
          </a:prstGeom>
          <a:ln>
            <a:noFill/>
          </a:ln>
          <a:extLst>
            <a:ext uri="{53640926-AAD7-44D8-BBD7-CCE9431645EC}">
              <a14:shadowObscured xmlns:a14="http://schemas.microsoft.com/office/drawing/2010/main"/>
            </a:ext>
          </a:extLst>
        </p:spPr>
      </p:pic>
      <p:pic>
        <p:nvPicPr>
          <p:cNvPr id="15" name="Image 14"/>
          <p:cNvPicPr/>
          <p:nvPr userDrawn="1"/>
        </p:nvPicPr>
        <p:blipFill rotWithShape="1">
          <a:blip r:embed="rId13">
            <a:extLst>
              <a:ext uri="{BEBA8EAE-BF5A-486C-A8C5-ECC9F3942E4B}">
                <a14:imgProps xmlns:a14="http://schemas.microsoft.com/office/drawing/2010/main">
                  <a14:imgLayer r:embed="rId14">
                    <a14:imgEffect>
                      <a14:backgroundRemoval t="56389" b="65741" l="23906" r="45000">
                        <a14:foregroundMark x1="35104" y1="57222" x2="35104" y2="57222"/>
                        <a14:foregroundMark x1="33646" y1="57037" x2="33646" y2="57037"/>
                        <a14:foregroundMark x1="33698" y1="59352" x2="33698" y2="59352"/>
                        <a14:foregroundMark x1="32604" y1="59815" x2="32604" y2="59815"/>
                        <a14:foregroundMark x1="31250" y1="59630" x2="31250" y2="59630"/>
                        <a14:foregroundMark x1="32552" y1="62130" x2="32552" y2="62130"/>
                        <a14:foregroundMark x1="31250" y1="62130" x2="31250" y2="62130"/>
                        <a14:foregroundMark x1="25573" y1="62593" x2="25573" y2="62593"/>
                        <a14:foregroundMark x1="24167" y1="62500" x2="24167" y2="62500"/>
                        <a14:foregroundMark x1="25521" y1="64815" x2="25521" y2="64815"/>
                        <a14:foregroundMark x1="24323" y1="64907" x2="24323" y2="64907"/>
                        <a14:foregroundMark x1="26354" y1="62037" x2="26354" y2="62037"/>
                        <a14:foregroundMark x1="26354" y1="59722" x2="26354" y2="59722"/>
                        <a14:foregroundMark x1="27708" y1="59722" x2="27708" y2="59722"/>
                        <a14:foregroundMark x1="27708" y1="62130" x2="27708" y2="62130"/>
                        <a14:foregroundMark x1="40000" y1="57407" x2="40000" y2="57407"/>
                        <a14:foregroundMark x1="38646" y1="57222" x2="38646" y2="57222"/>
                        <a14:foregroundMark x1="40000" y1="59722" x2="40000" y2="59722"/>
                        <a14:foregroundMark x1="38750" y1="59630" x2="38750" y2="59630"/>
                        <a14:foregroundMark x1="37292" y1="59722" x2="37292" y2="59722"/>
                        <a14:foregroundMark x1="36198" y1="59722" x2="36198" y2="59722"/>
                        <a14:foregroundMark x1="37396" y1="61759" x2="37396" y2="61759"/>
                        <a14:foregroundMark x1="36198" y1="62130" x2="36198" y2="62130"/>
                        <a14:foregroundMark x1="38490" y1="62500" x2="38490" y2="62500"/>
                        <a14:foregroundMark x1="39479" y1="62500" x2="39479" y2="62500"/>
                        <a14:foregroundMark x1="39583" y1="64907" x2="39583" y2="64907"/>
                        <a14:foregroundMark x1="38177" y1="64907" x2="38177" y2="64907"/>
                        <a14:foregroundMark x1="40938" y1="59722" x2="40938" y2="59722"/>
                        <a14:foregroundMark x1="42083" y1="59722" x2="42083" y2="59722"/>
                        <a14:foregroundMark x1="42135" y1="61852" x2="42135" y2="61852"/>
                        <a14:foregroundMark x1="40833" y1="62130" x2="40833" y2="62130"/>
                        <a14:foregroundMark x1="42188" y1="60463" x2="42188" y2="60463"/>
                        <a14:foregroundMark x1="43281" y1="57222" x2="43281" y2="57222"/>
                        <a14:foregroundMark x1="44479" y1="56944" x2="44479" y2="56944"/>
                        <a14:foregroundMark x1="44635" y1="57685" x2="44635" y2="57685"/>
                        <a14:foregroundMark x1="44688" y1="59722" x2="44688" y2="59722"/>
                        <a14:foregroundMark x1="43333" y1="59352" x2="43333" y2="59352"/>
                        <a14:foregroundMark x1="34688" y1="62500" x2="34688" y2="62500"/>
                        <a14:foregroundMark x1="33438" y1="62500" x2="33438" y2="62500"/>
                        <a14:foregroundMark x1="34688" y1="64907" x2="34688" y2="64907"/>
                        <a14:foregroundMark x1="33438" y1="64815" x2="33438" y2="64815"/>
                        <a14:foregroundMark x1="30208" y1="57222" x2="30208" y2="57222"/>
                        <a14:foregroundMark x1="28906" y1="57222" x2="28906" y2="57222"/>
                        <a14:foregroundMark x1="28750" y1="59444" x2="28750" y2="59444"/>
                        <a14:foregroundMark x1="30104" y1="59722" x2="30104" y2="59722"/>
                        <a14:foregroundMark x1="29896" y1="62500" x2="29896" y2="62500"/>
                        <a14:foregroundMark x1="28542" y1="62685" x2="28542" y2="62685"/>
                        <a14:foregroundMark x1="29792" y1="64907" x2="29792" y2="64907"/>
                        <a14:foregroundMark x1="28594" y1="64815" x2="28594" y2="64815"/>
                        <a14:foregroundMark x1="30208" y1="57685" x2="30208" y2="57685"/>
                        <a14:foregroundMark x1="30208" y1="58611" x2="30208" y2="58611"/>
                        <a14:foregroundMark x1="44688" y1="58796" x2="44688" y2="58796"/>
                        <a14:foregroundMark x1="30052" y1="58981" x2="30052" y2="58981"/>
                        <a14:foregroundMark x1="30000" y1="64167" x2="30000" y2="64167"/>
                        <a14:foregroundMark x1="26823" y1="62130" x2="26823" y2="62130"/>
                        <a14:foregroundMark x1="34375" y1="65000" x2="34375" y2="65000"/>
                        <a14:foregroundMark x1="44635" y1="59259" x2="44635" y2="59259"/>
                      </a14:backgroundRemoval>
                    </a14:imgEffect>
                  </a14:imgLayer>
                </a14:imgProps>
              </a:ext>
              <a:ext uri="{28A0092B-C50C-407E-A947-70E740481C1C}">
                <a14:useLocalDpi xmlns:a14="http://schemas.microsoft.com/office/drawing/2010/main" val="0"/>
              </a:ext>
            </a:extLst>
          </a:blip>
          <a:srcRect l="23949" t="56454" r="54869" b="34349"/>
          <a:stretch/>
        </p:blipFill>
        <p:spPr bwMode="auto">
          <a:xfrm>
            <a:off x="8269605" y="6098346"/>
            <a:ext cx="3922395" cy="9569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64637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Secretariat.sommet@granderegion.net" TargetMode="External"/><Relationship Id="rId2" Type="http://schemas.openxmlformats.org/officeDocument/2006/relationships/hyperlink" Target="mailto:secretariat.sommet@granderegion.ne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D8CDEFB-B4BB-439F-A922-45590D810596}"/>
              </a:ext>
            </a:extLst>
          </p:cNvPr>
          <p:cNvSpPr>
            <a:spLocks noGrp="1"/>
          </p:cNvSpPr>
          <p:nvPr>
            <p:ph type="ctrTitle"/>
          </p:nvPr>
        </p:nvSpPr>
        <p:spPr>
          <a:xfrm>
            <a:off x="775437" y="1455306"/>
            <a:ext cx="11416563" cy="1697983"/>
          </a:xfrm>
        </p:spPr>
        <p:txBody>
          <a:bodyPr>
            <a:normAutofit fontScale="90000"/>
          </a:bodyPr>
          <a:lstStyle/>
          <a:p>
            <a:pPr>
              <a:lnSpc>
                <a:spcPct val="150000"/>
              </a:lnSpc>
            </a:pPr>
            <a:r>
              <a:rPr lang="fr-LU" dirty="0" smtClean="0"/>
              <a:t/>
            </a:r>
            <a:br>
              <a:rPr lang="fr-LU" dirty="0" smtClean="0"/>
            </a:br>
            <a:r>
              <a:rPr lang="fr-LU" sz="4400" b="1" dirty="0" smtClean="0">
                <a:solidFill>
                  <a:srgbClr val="F10F85"/>
                </a:solidFill>
              </a:rPr>
              <a:t>FONDS DE COOPÉRATION DE LA GRANDE RÉGION</a:t>
            </a:r>
            <a:br>
              <a:rPr lang="fr-LU" sz="4400" b="1" dirty="0" smtClean="0">
                <a:solidFill>
                  <a:srgbClr val="F10F85"/>
                </a:solidFill>
              </a:rPr>
            </a:br>
            <a:r>
              <a:rPr lang="fr-LU" sz="4400" b="1" dirty="0" smtClean="0">
                <a:solidFill>
                  <a:srgbClr val="F10F85"/>
                </a:solidFill>
              </a:rPr>
              <a:t>KOOPERATIONSFOND DER GROSSREGION</a:t>
            </a:r>
            <a:endParaRPr lang="fr-LU" sz="4900" b="1" dirty="0">
              <a:solidFill>
                <a:srgbClr val="F10F85"/>
              </a:solidFill>
            </a:endParaRPr>
          </a:p>
        </p:txBody>
      </p:sp>
      <p:sp>
        <p:nvSpPr>
          <p:cNvPr id="6" name="Sous-titre 5">
            <a:extLst>
              <a:ext uri="{FF2B5EF4-FFF2-40B4-BE49-F238E27FC236}">
                <a16:creationId xmlns:a16="http://schemas.microsoft.com/office/drawing/2014/main" id="{95396883-2594-4DB1-A46F-984B0AADEB92}"/>
              </a:ext>
            </a:extLst>
          </p:cNvPr>
          <p:cNvSpPr>
            <a:spLocks noGrp="1"/>
          </p:cNvSpPr>
          <p:nvPr>
            <p:ph type="subTitle" idx="1"/>
          </p:nvPr>
        </p:nvSpPr>
        <p:spPr>
          <a:xfrm>
            <a:off x="1796700" y="3869728"/>
            <a:ext cx="9144000" cy="1655762"/>
          </a:xfrm>
        </p:spPr>
        <p:txBody>
          <a:bodyPr/>
          <a:lstStyle/>
          <a:p>
            <a:r>
              <a:rPr lang="fr-LU" b="1" dirty="0"/>
              <a:t>Appel à projets 2019 </a:t>
            </a:r>
            <a:r>
              <a:rPr lang="fr-LU" b="1" dirty="0" smtClean="0"/>
              <a:t>/ </a:t>
            </a:r>
            <a:r>
              <a:rPr lang="fr-LU" b="1" dirty="0" err="1" smtClean="0"/>
              <a:t>Projektaufruf</a:t>
            </a:r>
            <a:r>
              <a:rPr lang="fr-LU" b="1" dirty="0" smtClean="0"/>
              <a:t> 2019 </a:t>
            </a:r>
            <a:endParaRPr lang="fr-LU" b="1" dirty="0"/>
          </a:p>
        </p:txBody>
      </p:sp>
      <p:pic>
        <p:nvPicPr>
          <p:cNvPr id="2" name="Imag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19952" y="5259239"/>
            <a:ext cx="3220378" cy="1206273"/>
          </a:xfrm>
          <a:prstGeom prst="rect">
            <a:avLst/>
          </a:prstGeom>
        </p:spPr>
      </p:pic>
    </p:spTree>
    <p:extLst>
      <p:ext uri="{BB962C8B-B14F-4D97-AF65-F5344CB8AC3E}">
        <p14:creationId xmlns:p14="http://schemas.microsoft.com/office/powerpoint/2010/main" val="614830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2666" y="880721"/>
            <a:ext cx="10515600" cy="730875"/>
          </a:xfrm>
        </p:spPr>
        <p:txBody>
          <a:bodyPr>
            <a:normAutofit fontScale="90000"/>
          </a:bodyPr>
          <a:lstStyle/>
          <a:p>
            <a:pPr algn="ctr">
              <a:lnSpc>
                <a:spcPct val="114000"/>
              </a:lnSpc>
            </a:pPr>
            <a:r>
              <a:rPr lang="fr-FR" sz="2700" b="1" i="1" dirty="0" smtClean="0">
                <a:solidFill>
                  <a:srgbClr val="F10F85"/>
                </a:solidFill>
              </a:rPr>
              <a:t>La Grande Région : un espace de coopération transfrontalière au service des citoyens</a:t>
            </a:r>
            <a:br>
              <a:rPr lang="fr-FR" sz="2700" b="1" i="1" dirty="0" smtClean="0">
                <a:solidFill>
                  <a:srgbClr val="F10F85"/>
                </a:solidFill>
              </a:rPr>
            </a:br>
            <a:r>
              <a:rPr lang="fr-FR" sz="2700" b="1" i="1" dirty="0" smtClean="0">
                <a:solidFill>
                  <a:srgbClr val="F10F85"/>
                </a:solidFill>
              </a:rPr>
              <a:t>Die Großregion: </a:t>
            </a:r>
            <a:r>
              <a:rPr lang="fr-FR" sz="2700" b="1" i="1" dirty="0" err="1" smtClean="0">
                <a:solidFill>
                  <a:srgbClr val="F10F85"/>
                </a:solidFill>
              </a:rPr>
              <a:t>ein</a:t>
            </a:r>
            <a:r>
              <a:rPr lang="fr-FR" sz="2700" b="1" i="1" dirty="0" smtClean="0">
                <a:solidFill>
                  <a:srgbClr val="F10F85"/>
                </a:solidFill>
              </a:rPr>
              <a:t> </a:t>
            </a:r>
            <a:r>
              <a:rPr lang="fr-FR" sz="2700" b="1" i="1" dirty="0" err="1" smtClean="0">
                <a:solidFill>
                  <a:srgbClr val="F10F85"/>
                </a:solidFill>
              </a:rPr>
              <a:t>grenzüberschreitender</a:t>
            </a:r>
            <a:r>
              <a:rPr lang="fr-FR" sz="2700" b="1" i="1" dirty="0" smtClean="0">
                <a:solidFill>
                  <a:srgbClr val="F10F85"/>
                </a:solidFill>
              </a:rPr>
              <a:t> </a:t>
            </a:r>
            <a:r>
              <a:rPr lang="fr-FR" sz="2700" b="1" i="1" dirty="0" err="1" smtClean="0">
                <a:solidFill>
                  <a:srgbClr val="F10F85"/>
                </a:solidFill>
              </a:rPr>
              <a:t>Kooperationsraum</a:t>
            </a:r>
            <a:r>
              <a:rPr lang="fr-FR" sz="2700" b="1" i="1" dirty="0" smtClean="0">
                <a:solidFill>
                  <a:srgbClr val="F10F85"/>
                </a:solidFill>
              </a:rPr>
              <a:t> </a:t>
            </a:r>
            <a:r>
              <a:rPr lang="fr-FR" sz="2700" b="1" i="1" dirty="0" err="1" smtClean="0">
                <a:solidFill>
                  <a:srgbClr val="F10F85"/>
                </a:solidFill>
              </a:rPr>
              <a:t>im</a:t>
            </a:r>
            <a:r>
              <a:rPr lang="fr-FR" sz="2700" b="1" i="1" dirty="0" smtClean="0">
                <a:solidFill>
                  <a:srgbClr val="F10F85"/>
                </a:solidFill>
              </a:rPr>
              <a:t> </a:t>
            </a:r>
            <a:r>
              <a:rPr lang="fr-FR" sz="2700" b="1" i="1" dirty="0" err="1" smtClean="0">
                <a:solidFill>
                  <a:srgbClr val="F10F85"/>
                </a:solidFill>
              </a:rPr>
              <a:t>Dienste</a:t>
            </a:r>
            <a:r>
              <a:rPr lang="fr-FR" sz="2700" b="1" i="1" dirty="0" smtClean="0">
                <a:solidFill>
                  <a:srgbClr val="F10F85"/>
                </a:solidFill>
              </a:rPr>
              <a:t> der Bürger</a:t>
            </a:r>
            <a:endParaRPr lang="fr-FR" dirty="0">
              <a:solidFill>
                <a:srgbClr val="F10F85"/>
              </a:solidFill>
            </a:endParaRPr>
          </a:p>
        </p:txBody>
      </p:sp>
      <p:sp>
        <p:nvSpPr>
          <p:cNvPr id="3" name="Espace réservé du contenu 2"/>
          <p:cNvSpPr>
            <a:spLocks noGrp="1"/>
          </p:cNvSpPr>
          <p:nvPr>
            <p:ph sz="half" idx="1"/>
          </p:nvPr>
        </p:nvSpPr>
        <p:spPr>
          <a:xfrm>
            <a:off x="6155140" y="1946402"/>
            <a:ext cx="5198660" cy="4351338"/>
          </a:xfrm>
        </p:spPr>
        <p:txBody>
          <a:bodyPr>
            <a:noAutofit/>
          </a:bodyPr>
          <a:lstStyle/>
          <a:p>
            <a:pPr marL="0" indent="0" algn="just">
              <a:lnSpc>
                <a:spcPct val="134000"/>
              </a:lnSpc>
              <a:spcAft>
                <a:spcPts val="1200"/>
              </a:spcAft>
              <a:buNone/>
            </a:pPr>
            <a:r>
              <a:rPr lang="de-DE" sz="1600" b="1" i="1" dirty="0">
                <a:solidFill>
                  <a:srgbClr val="AA0A5E"/>
                </a:solidFill>
              </a:rPr>
              <a:t>5 Regionen, 4 Länder, 3 </a:t>
            </a:r>
            <a:r>
              <a:rPr lang="de-DE" sz="1600" b="1" i="1" dirty="0" smtClean="0">
                <a:solidFill>
                  <a:srgbClr val="AA0A5E"/>
                </a:solidFill>
              </a:rPr>
              <a:t>Sprachen ... </a:t>
            </a:r>
            <a:r>
              <a:rPr lang="de-DE" sz="1600" b="1" i="1" dirty="0">
                <a:solidFill>
                  <a:srgbClr val="AA0A5E"/>
                </a:solidFill>
              </a:rPr>
              <a:t>1 einmalige </a:t>
            </a:r>
            <a:r>
              <a:rPr lang="de-DE" sz="1600" b="1" i="1" dirty="0" smtClean="0">
                <a:solidFill>
                  <a:srgbClr val="AA0A5E"/>
                </a:solidFill>
              </a:rPr>
              <a:t>strategische Lage: 65 </a:t>
            </a:r>
            <a:r>
              <a:rPr lang="de-DE" sz="1600" b="1" i="1" dirty="0">
                <a:solidFill>
                  <a:srgbClr val="AA0A5E"/>
                </a:solidFill>
              </a:rPr>
              <a:t>401 </a:t>
            </a:r>
            <a:r>
              <a:rPr lang="de-DE" sz="1600" b="1" i="1" dirty="0" smtClean="0">
                <a:solidFill>
                  <a:srgbClr val="AA0A5E"/>
                </a:solidFill>
              </a:rPr>
              <a:t>km</a:t>
            </a:r>
            <a:r>
              <a:rPr lang="de-DE" sz="1600" b="1" i="1" baseline="30000" dirty="0" smtClean="0">
                <a:solidFill>
                  <a:srgbClr val="AA0A5E"/>
                </a:solidFill>
              </a:rPr>
              <a:t>2</a:t>
            </a:r>
            <a:r>
              <a:rPr lang="de-DE" sz="1600" b="1" i="1" dirty="0" smtClean="0">
                <a:solidFill>
                  <a:srgbClr val="AA0A5E"/>
                </a:solidFill>
              </a:rPr>
              <a:t> </a:t>
            </a:r>
            <a:r>
              <a:rPr lang="de-DE" sz="1600" b="1" i="1" dirty="0">
                <a:solidFill>
                  <a:srgbClr val="AA0A5E"/>
                </a:solidFill>
              </a:rPr>
              <a:t>im Herzen </a:t>
            </a:r>
            <a:r>
              <a:rPr lang="de-DE" sz="1600" b="1" i="1" dirty="0" smtClean="0">
                <a:solidFill>
                  <a:srgbClr val="AA0A5E"/>
                </a:solidFill>
              </a:rPr>
              <a:t>Europas</a:t>
            </a:r>
            <a:endParaRPr lang="fr-FR" sz="1600" i="1" dirty="0" smtClean="0">
              <a:solidFill>
                <a:srgbClr val="AA0A5E"/>
              </a:solidFill>
            </a:endParaRPr>
          </a:p>
          <a:p>
            <a:pPr marL="0" indent="0" algn="just">
              <a:lnSpc>
                <a:spcPct val="134000"/>
              </a:lnSpc>
              <a:spcBef>
                <a:spcPts val="0"/>
              </a:spcBef>
              <a:buNone/>
            </a:pPr>
            <a:r>
              <a:rPr lang="de-DE" sz="1400" dirty="0" smtClean="0"/>
              <a:t>Der grenzüberschreitenden Kooperationsraum der Großregion wird von Rhein, Saar, Maas und Mosel durchzogen. Er </a:t>
            </a:r>
            <a:r>
              <a:rPr lang="de-DE" sz="1400" dirty="0"/>
              <a:t>umfasst die Gebiete Lothringens in der Region Grand Est in Frankreich, in </a:t>
            </a:r>
            <a:r>
              <a:rPr lang="de-DE" sz="1400" dirty="0" smtClean="0"/>
              <a:t>Belgien die </a:t>
            </a:r>
            <a:r>
              <a:rPr lang="de-DE" sz="1400" dirty="0"/>
              <a:t>Wallonie, </a:t>
            </a:r>
            <a:r>
              <a:rPr lang="de-DE" sz="1400" dirty="0" smtClean="0"/>
              <a:t>die </a:t>
            </a:r>
            <a:r>
              <a:rPr lang="de-DE" sz="1400" dirty="0" err="1"/>
              <a:t>Fédération</a:t>
            </a:r>
            <a:r>
              <a:rPr lang="de-DE" sz="1400" dirty="0"/>
              <a:t> Wallonie-Bruxelles und </a:t>
            </a:r>
            <a:r>
              <a:rPr lang="de-DE" sz="1400" dirty="0" smtClean="0"/>
              <a:t>Ostbelgiens</a:t>
            </a:r>
            <a:r>
              <a:rPr lang="de-DE" sz="1400" dirty="0"/>
              <a:t>, in Deutschland das Saarland und Rheinland-Pfalz </a:t>
            </a:r>
            <a:r>
              <a:rPr lang="de-DE" sz="1400" dirty="0" smtClean="0"/>
              <a:t>und </a:t>
            </a:r>
            <a:r>
              <a:rPr lang="de-DE" sz="1400" dirty="0"/>
              <a:t>das Großherzogtum Luxemburg. </a:t>
            </a:r>
            <a:endParaRPr lang="de-DE" sz="1400" dirty="0" smtClean="0"/>
          </a:p>
          <a:p>
            <a:pPr marL="0" indent="0" algn="just">
              <a:lnSpc>
                <a:spcPct val="50000"/>
              </a:lnSpc>
              <a:spcBef>
                <a:spcPts val="0"/>
              </a:spcBef>
              <a:buNone/>
            </a:pPr>
            <a:endParaRPr lang="fr-FR" sz="1400" dirty="0" smtClean="0"/>
          </a:p>
          <a:p>
            <a:pPr marL="0" indent="0" algn="just">
              <a:lnSpc>
                <a:spcPct val="134000"/>
              </a:lnSpc>
              <a:spcBef>
                <a:spcPts val="0"/>
              </a:spcBef>
              <a:buNone/>
            </a:pPr>
            <a:r>
              <a:rPr lang="de-DE" sz="1400" spc="-10" dirty="0" smtClean="0"/>
              <a:t>Die </a:t>
            </a:r>
            <a:r>
              <a:rPr lang="de-DE" sz="1400" spc="-10" dirty="0"/>
              <a:t>Großregion ist reich und vielfältig. An Austausch und Strömen lässt sich ablesen, dass die grenzüberschreitende Kooperation der Grundpfeiler wirtschaftlicher, institutioneller und gesellschaftlicher Entwicklung in der Großregion ist. </a:t>
            </a:r>
            <a:endParaRPr lang="de-DE" sz="1400" spc="-10" dirty="0" smtClean="0"/>
          </a:p>
          <a:p>
            <a:pPr marL="0" indent="0" algn="just">
              <a:lnSpc>
                <a:spcPct val="50000"/>
              </a:lnSpc>
              <a:spcBef>
                <a:spcPts val="0"/>
              </a:spcBef>
              <a:buNone/>
            </a:pPr>
            <a:endParaRPr lang="fr-FR" sz="1400" spc="-10" dirty="0"/>
          </a:p>
        </p:txBody>
      </p:sp>
      <p:sp>
        <p:nvSpPr>
          <p:cNvPr id="4" name="Espace réservé du contenu 3"/>
          <p:cNvSpPr>
            <a:spLocks noGrp="1"/>
          </p:cNvSpPr>
          <p:nvPr>
            <p:ph sz="half" idx="2"/>
          </p:nvPr>
        </p:nvSpPr>
        <p:spPr>
          <a:xfrm>
            <a:off x="651304" y="1946402"/>
            <a:ext cx="5181600" cy="4351338"/>
          </a:xfrm>
        </p:spPr>
        <p:txBody>
          <a:bodyPr>
            <a:noAutofit/>
          </a:bodyPr>
          <a:lstStyle/>
          <a:p>
            <a:pPr marL="0" indent="0" algn="just">
              <a:lnSpc>
                <a:spcPct val="134000"/>
              </a:lnSpc>
              <a:spcAft>
                <a:spcPts val="1200"/>
              </a:spcAft>
              <a:buNone/>
            </a:pPr>
            <a:r>
              <a:rPr lang="fr-FR" sz="1600" b="1" i="1" dirty="0">
                <a:solidFill>
                  <a:srgbClr val="AA0A5E"/>
                </a:solidFill>
              </a:rPr>
              <a:t>5 régions, 4 pays, 3 langues… 1 </a:t>
            </a:r>
            <a:r>
              <a:rPr lang="fr-FR" sz="1600" b="1" i="1" dirty="0" smtClean="0">
                <a:solidFill>
                  <a:srgbClr val="AA0A5E"/>
                </a:solidFill>
              </a:rPr>
              <a:t>position stratégique </a:t>
            </a:r>
            <a:r>
              <a:rPr lang="fr-FR" sz="1600" b="1" i="1" dirty="0">
                <a:solidFill>
                  <a:srgbClr val="AA0A5E"/>
                </a:solidFill>
              </a:rPr>
              <a:t>unique : 65 </a:t>
            </a:r>
            <a:r>
              <a:rPr lang="fr-FR" sz="1600" b="1" i="1" dirty="0" smtClean="0">
                <a:solidFill>
                  <a:srgbClr val="AA0A5E"/>
                </a:solidFill>
              </a:rPr>
              <a:t>401km</a:t>
            </a:r>
            <a:r>
              <a:rPr lang="fr-FR" sz="1600" b="1" i="1" baseline="30000" dirty="0" smtClean="0">
                <a:solidFill>
                  <a:srgbClr val="AA0A5E"/>
                </a:solidFill>
              </a:rPr>
              <a:t>2</a:t>
            </a:r>
            <a:r>
              <a:rPr lang="fr-FR" sz="1600" b="1" i="1" baseline="30000" dirty="0">
                <a:solidFill>
                  <a:srgbClr val="AA0A5E"/>
                </a:solidFill>
              </a:rPr>
              <a:t>  </a:t>
            </a:r>
            <a:r>
              <a:rPr lang="fr-FR" sz="1600" b="1" i="1" dirty="0">
                <a:solidFill>
                  <a:srgbClr val="AA0A5E"/>
                </a:solidFill>
              </a:rPr>
              <a:t>au cœur de </a:t>
            </a:r>
            <a:r>
              <a:rPr lang="fr-FR" sz="1600" b="1" i="1" dirty="0" smtClean="0">
                <a:solidFill>
                  <a:srgbClr val="AA0A5E"/>
                </a:solidFill>
              </a:rPr>
              <a:t>l’Europe</a:t>
            </a:r>
            <a:endParaRPr lang="fr-FR" sz="1600" b="1" i="1" dirty="0">
              <a:solidFill>
                <a:srgbClr val="AA0A5E"/>
              </a:solidFill>
            </a:endParaRPr>
          </a:p>
          <a:p>
            <a:pPr marL="0" indent="0" algn="just">
              <a:lnSpc>
                <a:spcPct val="134000"/>
              </a:lnSpc>
              <a:spcBef>
                <a:spcPts val="0"/>
              </a:spcBef>
              <a:buNone/>
            </a:pPr>
            <a:r>
              <a:rPr lang="fr-FR" sz="1400" dirty="0" smtClean="0"/>
              <a:t>La </a:t>
            </a:r>
            <a:r>
              <a:rPr lang="fr-FR" sz="1400" dirty="0"/>
              <a:t>Grande Région est un espace transfrontalier situé à la croisée du Rhin, de la Sarre, de la Meuse et de la Moselle qui comprend les territoires de la Lorraine au sein de la région Grand Est en France, de la Wallonie, Fédération Wallonie-Bruxelles et Ostbelgien en Belgique, de la Sarre et de la Rhénanie-Palatinat en Allemagne et du Grand-Duché de Luxembourg. </a:t>
            </a:r>
            <a:endParaRPr lang="fr-FR" sz="1400" dirty="0" smtClean="0"/>
          </a:p>
          <a:p>
            <a:pPr marL="0" indent="0" algn="just">
              <a:lnSpc>
                <a:spcPct val="50000"/>
              </a:lnSpc>
              <a:spcBef>
                <a:spcPts val="0"/>
              </a:spcBef>
              <a:buNone/>
            </a:pPr>
            <a:endParaRPr lang="fr-FR" sz="1400" dirty="0"/>
          </a:p>
          <a:p>
            <a:pPr marL="0" indent="0" algn="just">
              <a:lnSpc>
                <a:spcPct val="134000"/>
              </a:lnSpc>
              <a:spcBef>
                <a:spcPts val="0"/>
              </a:spcBef>
              <a:buNone/>
            </a:pPr>
            <a:r>
              <a:rPr lang="fr-FR" sz="1400" dirty="0" smtClean="0"/>
              <a:t>La </a:t>
            </a:r>
            <a:r>
              <a:rPr lang="fr-FR" sz="1400" dirty="0"/>
              <a:t>Grande Région est riche de sa diversité. Au regard de ses échanges et ses flux, la coopération transfrontalière de la Grande Région constitue le pilier fondamental de son développement, tant économique, </a:t>
            </a:r>
            <a:r>
              <a:rPr lang="fr-FR" sz="1400" dirty="0" smtClean="0"/>
              <a:t>institutionnel </a:t>
            </a:r>
            <a:r>
              <a:rPr lang="fr-FR" sz="1400" dirty="0"/>
              <a:t>que sur le plan de la société civile. </a:t>
            </a:r>
            <a:endParaRPr lang="fr-FR" sz="1400" dirty="0" smtClean="0"/>
          </a:p>
          <a:p>
            <a:pPr marL="0" indent="0" algn="just">
              <a:lnSpc>
                <a:spcPct val="50000"/>
              </a:lnSpc>
              <a:spcBef>
                <a:spcPts val="0"/>
              </a:spcBef>
              <a:buNone/>
            </a:pPr>
            <a:endParaRPr lang="fr-FR" sz="1400" dirty="0"/>
          </a:p>
          <a:p>
            <a:pPr algn="just"/>
            <a:endParaRPr lang="fr-FR" sz="1200" dirty="0"/>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dirty="0"/>
          </a:p>
        </p:txBody>
      </p:sp>
      <p:sp>
        <p:nvSpPr>
          <p:cNvPr id="6" name="Espace réservé du numéro de diapositive 5"/>
          <p:cNvSpPr>
            <a:spLocks noGrp="1"/>
          </p:cNvSpPr>
          <p:nvPr>
            <p:ph type="sldNum" sz="quarter" idx="12"/>
          </p:nvPr>
        </p:nvSpPr>
        <p:spPr/>
        <p:txBody>
          <a:bodyPr/>
          <a:lstStyle/>
          <a:p>
            <a:fld id="{2E172A0B-52BE-4F9C-A5E6-30E221F554E7}" type="slidenum">
              <a:rPr lang="fr-LU" smtClean="0"/>
              <a:t>2</a:t>
            </a:fld>
            <a:endParaRPr lang="fr-LU"/>
          </a:p>
        </p:txBody>
      </p:sp>
    </p:spTree>
    <p:extLst>
      <p:ext uri="{BB962C8B-B14F-4D97-AF65-F5344CB8AC3E}">
        <p14:creationId xmlns:p14="http://schemas.microsoft.com/office/powerpoint/2010/main" val="229513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155140" y="801003"/>
            <a:ext cx="5198660" cy="4351338"/>
          </a:xfrm>
        </p:spPr>
        <p:txBody>
          <a:bodyPr>
            <a:noAutofit/>
          </a:bodyPr>
          <a:lstStyle/>
          <a:p>
            <a:pPr marL="0" indent="0" algn="just">
              <a:lnSpc>
                <a:spcPct val="50000"/>
              </a:lnSpc>
              <a:spcBef>
                <a:spcPts val="0"/>
              </a:spcBef>
              <a:buNone/>
            </a:pPr>
            <a:endParaRPr lang="fr-FR" sz="1400" spc="-10" dirty="0"/>
          </a:p>
          <a:p>
            <a:pPr marL="0" indent="0" algn="just">
              <a:lnSpc>
                <a:spcPct val="134000"/>
              </a:lnSpc>
              <a:spcBef>
                <a:spcPts val="0"/>
              </a:spcBef>
              <a:buNone/>
            </a:pPr>
            <a:r>
              <a:rPr lang="de-DE" sz="1400" dirty="0"/>
              <a:t>Seit mehr als zwanzig Jahren ist sie eine feste Institution, die konkrete Errungenschaften in der Integration des grenzüberschreitenden Arbeitsmarktes sowie bei Themen rund um Bildung, Mobilität, sozialem Zusammenhalt, Mehrsprachigkeit, Kultur und Interkulturalität erreicht hat. Die Großregion bedeutet nicht nur die Koordinierung politischer Maßnahmen, sondern eine Lebensgemeinschaft, </a:t>
            </a:r>
            <a:r>
              <a:rPr lang="de-DE" sz="1400" dirty="0" smtClean="0"/>
              <a:t>in </a:t>
            </a:r>
            <a:r>
              <a:rPr lang="de-DE" sz="1400" dirty="0"/>
              <a:t>der </a:t>
            </a:r>
            <a:r>
              <a:rPr lang="de-DE" sz="1400" dirty="0" smtClean="0"/>
              <a:t>Bürgerbelange </a:t>
            </a:r>
          </a:p>
          <a:p>
            <a:pPr marL="0" indent="0" algn="just">
              <a:lnSpc>
                <a:spcPct val="134000"/>
              </a:lnSpc>
              <a:spcBef>
                <a:spcPts val="0"/>
              </a:spcBef>
              <a:buNone/>
            </a:pPr>
            <a:r>
              <a:rPr lang="de-DE" sz="1400" dirty="0" smtClean="0"/>
              <a:t>im </a:t>
            </a:r>
            <a:r>
              <a:rPr lang="de-DE" sz="1400" dirty="0"/>
              <a:t>Mittelpunkt stehen. </a:t>
            </a:r>
            <a:endParaRPr lang="fr-FR" sz="1400" dirty="0"/>
          </a:p>
        </p:txBody>
      </p:sp>
      <p:sp>
        <p:nvSpPr>
          <p:cNvPr id="4" name="Espace réservé du contenu 3"/>
          <p:cNvSpPr>
            <a:spLocks noGrp="1"/>
          </p:cNvSpPr>
          <p:nvPr>
            <p:ph sz="half" idx="2"/>
          </p:nvPr>
        </p:nvSpPr>
        <p:spPr>
          <a:xfrm>
            <a:off x="651304" y="801003"/>
            <a:ext cx="5181600" cy="4351338"/>
          </a:xfrm>
        </p:spPr>
        <p:txBody>
          <a:bodyPr>
            <a:noAutofit/>
          </a:bodyPr>
          <a:lstStyle/>
          <a:p>
            <a:pPr marL="0" indent="0" algn="just">
              <a:lnSpc>
                <a:spcPct val="50000"/>
              </a:lnSpc>
              <a:spcBef>
                <a:spcPts val="0"/>
              </a:spcBef>
              <a:buNone/>
            </a:pPr>
            <a:endParaRPr lang="fr-FR" sz="1400" dirty="0"/>
          </a:p>
          <a:p>
            <a:pPr marL="0" indent="0" algn="just">
              <a:lnSpc>
                <a:spcPct val="134000"/>
              </a:lnSpc>
              <a:spcBef>
                <a:spcPts val="0"/>
              </a:spcBef>
              <a:buNone/>
            </a:pPr>
            <a:r>
              <a:rPr lang="fr-FR" sz="1400" dirty="0"/>
              <a:t>Son institutionnalisation, il y a plus de vingt ans, s’illustre par des aboutissements concrets en matière d’intégration du marché de l’emploi transfrontalier, de formation, de mobilité, de cohésion sociale, de plurilinguisme ou de coopération culturelle et d’interculturalité. Plus que la coordination de </a:t>
            </a:r>
            <a:r>
              <a:rPr lang="fr-FR" sz="1400" dirty="0" smtClean="0"/>
              <a:t>politiques, </a:t>
            </a:r>
            <a:r>
              <a:rPr lang="fr-FR" sz="1400" dirty="0"/>
              <a:t>la Grande Région veut offrir un cadre de vie </a:t>
            </a:r>
            <a:r>
              <a:rPr lang="fr-FR" sz="1400" dirty="0" smtClean="0"/>
              <a:t>: </a:t>
            </a:r>
            <a:r>
              <a:rPr lang="fr-FR" sz="1400" dirty="0"/>
              <a:t>elle inscrit pour cela l’adhésion citoyenne au cœur de sa démarche</a:t>
            </a:r>
            <a:r>
              <a:rPr lang="fr-FR" sz="1400" dirty="0" smtClean="0"/>
              <a:t>.</a:t>
            </a:r>
            <a:endParaRPr lang="fr-FR" sz="1400" dirty="0"/>
          </a:p>
          <a:p>
            <a:pPr algn="just"/>
            <a:endParaRPr lang="fr-FR" sz="1200" dirty="0"/>
          </a:p>
        </p:txBody>
      </p:sp>
      <p:sp>
        <p:nvSpPr>
          <p:cNvPr id="5" name="Titre 1"/>
          <p:cNvSpPr>
            <a:spLocks noGrp="1"/>
          </p:cNvSpPr>
          <p:nvPr>
            <p:ph type="title"/>
          </p:nvPr>
        </p:nvSpPr>
        <p:spPr>
          <a:xfrm>
            <a:off x="838200" y="3320151"/>
            <a:ext cx="10515600" cy="730875"/>
          </a:xfrm>
        </p:spPr>
        <p:txBody>
          <a:bodyPr>
            <a:noAutofit/>
          </a:bodyPr>
          <a:lstStyle/>
          <a:p>
            <a:pPr algn="ctr">
              <a:lnSpc>
                <a:spcPct val="114000"/>
              </a:lnSpc>
            </a:pPr>
            <a:r>
              <a:rPr lang="fr-FR" sz="2400" b="1" i="1" dirty="0" smtClean="0">
                <a:solidFill>
                  <a:srgbClr val="F10F85"/>
                </a:solidFill>
              </a:rPr>
              <a:t>Le Fonds de coopération de la Grande Région : un fonds à dimension citoyenne</a:t>
            </a:r>
            <a:br>
              <a:rPr lang="fr-FR" sz="2400" b="1" i="1" dirty="0" smtClean="0">
                <a:solidFill>
                  <a:srgbClr val="F10F85"/>
                </a:solidFill>
              </a:rPr>
            </a:br>
            <a:r>
              <a:rPr lang="fr-FR" sz="2400" b="1" i="1" dirty="0" smtClean="0">
                <a:solidFill>
                  <a:srgbClr val="F10F85"/>
                </a:solidFill>
              </a:rPr>
              <a:t>Der </a:t>
            </a:r>
            <a:r>
              <a:rPr lang="fr-FR" sz="2400" b="1" i="1" dirty="0" err="1" smtClean="0">
                <a:solidFill>
                  <a:srgbClr val="F10F85"/>
                </a:solidFill>
              </a:rPr>
              <a:t>Kooperationsfonds</a:t>
            </a:r>
            <a:r>
              <a:rPr lang="fr-FR" sz="2400" b="1" i="1" dirty="0" smtClean="0">
                <a:solidFill>
                  <a:srgbClr val="F10F85"/>
                </a:solidFill>
              </a:rPr>
              <a:t> der </a:t>
            </a:r>
            <a:r>
              <a:rPr lang="fr-FR" sz="2400" b="1" i="1" dirty="0" err="1" smtClean="0">
                <a:solidFill>
                  <a:srgbClr val="F10F85"/>
                </a:solidFill>
              </a:rPr>
              <a:t>Großregion</a:t>
            </a:r>
            <a:r>
              <a:rPr lang="fr-FR" sz="2400" b="1" i="1" dirty="0" smtClean="0">
                <a:solidFill>
                  <a:srgbClr val="F10F85"/>
                </a:solidFill>
              </a:rPr>
              <a:t> : </a:t>
            </a:r>
            <a:r>
              <a:rPr lang="fr-FR" sz="2400" b="1" i="1" dirty="0" err="1" smtClean="0">
                <a:solidFill>
                  <a:srgbClr val="F10F85"/>
                </a:solidFill>
              </a:rPr>
              <a:t>ein</a:t>
            </a:r>
            <a:r>
              <a:rPr lang="fr-FR" sz="2400" b="1" i="1" dirty="0" smtClean="0">
                <a:solidFill>
                  <a:srgbClr val="F10F85"/>
                </a:solidFill>
              </a:rPr>
              <a:t> Fonds mit </a:t>
            </a:r>
            <a:r>
              <a:rPr lang="fr-FR" sz="2400" b="1" i="1" dirty="0" err="1" smtClean="0">
                <a:solidFill>
                  <a:srgbClr val="F10F85"/>
                </a:solidFill>
              </a:rPr>
              <a:t>bürgerschaftlicher</a:t>
            </a:r>
            <a:r>
              <a:rPr lang="fr-FR" sz="2400" b="1" i="1" dirty="0" smtClean="0">
                <a:solidFill>
                  <a:srgbClr val="F10F85"/>
                </a:solidFill>
              </a:rPr>
              <a:t> Dimension</a:t>
            </a:r>
            <a:br>
              <a:rPr lang="fr-FR" sz="2400" b="1" i="1" dirty="0" smtClean="0">
                <a:solidFill>
                  <a:srgbClr val="F10F85"/>
                </a:solidFill>
              </a:rPr>
            </a:br>
            <a:endParaRPr lang="fr-FR" sz="2400" dirty="0">
              <a:solidFill>
                <a:srgbClr val="F10F85"/>
              </a:solidFill>
            </a:endParaRPr>
          </a:p>
        </p:txBody>
      </p:sp>
      <p:sp>
        <p:nvSpPr>
          <p:cNvPr id="6" name="Espace réservé du contenu 2"/>
          <p:cNvSpPr txBox="1">
            <a:spLocks/>
          </p:cNvSpPr>
          <p:nvPr/>
        </p:nvSpPr>
        <p:spPr>
          <a:xfrm>
            <a:off x="741948" y="4193899"/>
            <a:ext cx="5181600" cy="2014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Font typeface="Arial" panose="020B0604020202020204" pitchFamily="34" charset="0"/>
              <a:buNone/>
            </a:pPr>
            <a:r>
              <a:rPr lang="fr-FR" sz="1400" dirty="0" smtClean="0"/>
              <a:t>La Grande Région est une réalité pour plus de 11 millions de citoyens. Mieux se connaître, échanger des idées, mieux se comprendre, tel est l'objectif du Fonds de coopération de la Grande Région. Découvrez cet espace de vie commun au cœur de l'Europe pour renforcer votre sentiment d’appartenance à la Grande Région.</a:t>
            </a:r>
          </a:p>
          <a:p>
            <a:pPr marL="0" indent="0" algn="just">
              <a:lnSpc>
                <a:spcPct val="114000"/>
              </a:lnSpc>
              <a:buFont typeface="Arial" panose="020B0604020202020204" pitchFamily="34" charset="0"/>
              <a:buNone/>
            </a:pPr>
            <a:r>
              <a:rPr lang="fr-FR" sz="1400" dirty="0" smtClean="0"/>
              <a:t> Dans cet esprit, le Sommet de la Grande Région soutient VOTRE projet ! </a:t>
            </a:r>
          </a:p>
          <a:p>
            <a:pPr marL="0" indent="0" algn="just">
              <a:lnSpc>
                <a:spcPct val="114000"/>
              </a:lnSpc>
              <a:buFont typeface="Arial" panose="020B0604020202020204" pitchFamily="34" charset="0"/>
              <a:buNone/>
            </a:pPr>
            <a:endParaRPr lang="fr-FR" sz="1400" dirty="0" smtClean="0"/>
          </a:p>
          <a:p>
            <a:pPr marL="0" indent="0" algn="just">
              <a:lnSpc>
                <a:spcPct val="114000"/>
              </a:lnSpc>
              <a:buFont typeface="Arial" panose="020B0604020202020204" pitchFamily="34" charset="0"/>
              <a:buNone/>
            </a:pPr>
            <a:endParaRPr lang="fr-FR" sz="1400" dirty="0" smtClean="0"/>
          </a:p>
          <a:p>
            <a:pPr marL="0" indent="0" algn="just">
              <a:lnSpc>
                <a:spcPct val="134000"/>
              </a:lnSpc>
              <a:buFont typeface="Arial" panose="020B0604020202020204" pitchFamily="34" charset="0"/>
              <a:buNone/>
            </a:pPr>
            <a:endParaRPr lang="fr-FR" sz="1400" dirty="0"/>
          </a:p>
        </p:txBody>
      </p:sp>
      <p:sp>
        <p:nvSpPr>
          <p:cNvPr id="7" name="Espace réservé du contenu 3"/>
          <p:cNvSpPr txBox="1">
            <a:spLocks/>
          </p:cNvSpPr>
          <p:nvPr/>
        </p:nvSpPr>
        <p:spPr>
          <a:xfrm>
            <a:off x="6403792" y="4193899"/>
            <a:ext cx="5181600" cy="4158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1000"/>
              </a:lnSpc>
              <a:buFont typeface="Arial" panose="020B0604020202020204" pitchFamily="34" charset="0"/>
              <a:buNone/>
            </a:pPr>
            <a:r>
              <a:rPr lang="de-DE" sz="1400" dirty="0" smtClean="0"/>
              <a:t>Die Großregion ist Lebensrealität für über 11 Millionen Bürgerinnen und Bürgern. Sich besser kennenlernen, sich austauschen, sich gegenseitig besser verstehen – das ist das Ziel des Kooperationsfonds der Großregion. Wir möchten, dass Sie die Großregion als gemeinsamen Lebensraum im Herzen Europa entdecken und erleben und Ihr Zugehörigkeitsgefühl zur Großregion stärken. </a:t>
            </a:r>
          </a:p>
          <a:p>
            <a:pPr marL="0" indent="0" algn="just">
              <a:lnSpc>
                <a:spcPct val="111000"/>
              </a:lnSpc>
              <a:buFont typeface="Arial" panose="020B0604020202020204" pitchFamily="34" charset="0"/>
              <a:buNone/>
            </a:pPr>
            <a:r>
              <a:rPr lang="de-DE" sz="1400" dirty="0" smtClean="0"/>
              <a:t>Um dies in die Tat umzusetzen, unterstützt der Gipfel der Großregion IHR Projekt! </a:t>
            </a:r>
            <a:endParaRPr lang="en-US" sz="1400" dirty="0" smtClean="0"/>
          </a:p>
        </p:txBody>
      </p:sp>
      <p:sp>
        <p:nvSpPr>
          <p:cNvPr id="8" name="Espace réservé du pied de page 7"/>
          <p:cNvSpPr>
            <a:spLocks noGrp="1"/>
          </p:cNvSpPr>
          <p:nvPr>
            <p:ph type="ftr" sz="quarter" idx="11"/>
          </p:nvPr>
        </p:nvSpPr>
        <p:spPr/>
        <p:txBody>
          <a:bodyPr/>
          <a:lstStyle/>
          <a:p>
            <a:r>
              <a:rPr lang="fr-FR" smtClean="0"/>
              <a:t>Fonds de coopération Grande Région - Kooperationsfonds Großregion</a:t>
            </a:r>
            <a:endParaRPr lang="fr-LU" dirty="0"/>
          </a:p>
        </p:txBody>
      </p:sp>
      <p:sp>
        <p:nvSpPr>
          <p:cNvPr id="9" name="Espace réservé du numéro de diapositive 8"/>
          <p:cNvSpPr>
            <a:spLocks noGrp="1"/>
          </p:cNvSpPr>
          <p:nvPr>
            <p:ph type="sldNum" sz="quarter" idx="12"/>
          </p:nvPr>
        </p:nvSpPr>
        <p:spPr/>
        <p:txBody>
          <a:bodyPr/>
          <a:lstStyle/>
          <a:p>
            <a:fld id="{2E172A0B-52BE-4F9C-A5E6-30E221F554E7}" type="slidenum">
              <a:rPr lang="fr-LU" smtClean="0"/>
              <a:t>3</a:t>
            </a:fld>
            <a:endParaRPr lang="fr-LU"/>
          </a:p>
        </p:txBody>
      </p:sp>
    </p:spTree>
    <p:extLst>
      <p:ext uri="{BB962C8B-B14F-4D97-AF65-F5344CB8AC3E}">
        <p14:creationId xmlns:p14="http://schemas.microsoft.com/office/powerpoint/2010/main" val="1214014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34" t="1067" r="7826" b="1132"/>
          <a:stretch/>
        </p:blipFill>
        <p:spPr>
          <a:xfrm>
            <a:off x="2381865" y="910250"/>
            <a:ext cx="6971070" cy="5260792"/>
          </a:xfrm>
        </p:spPr>
      </p:pic>
      <p:pic>
        <p:nvPicPr>
          <p:cNvPr id="7" name="Image 6"/>
          <p:cNvPicPr/>
          <p:nvPr/>
        </p:nvPicPr>
        <p:blipFill rotWithShape="1">
          <a:blip r:embed="rId3" cstate="print">
            <a:extLst>
              <a:ext uri="{BEBA8EAE-BF5A-486C-A8C5-ECC9F3942E4B}">
                <a14:imgProps xmlns:a14="http://schemas.microsoft.com/office/drawing/2010/main">
                  <a14:imgLayer r:embed="rId4">
                    <a14:imgEffect>
                      <a14:backgroundRemoval t="15851" b="19588" l="61087" r="63261">
                        <a14:foregroundMark x1="63333" y1="18814" x2="63333" y2="18814"/>
                        <a14:foregroundMark x1="61739" y1="19716" x2="61739" y2="19716"/>
                        <a14:foregroundMark x1="61087" y1="18943" x2="61087" y2="18943"/>
                        <a14:foregroundMark x1="63188" y1="16881" x2="63188" y2="16881"/>
                        <a14:foregroundMark x1="61667" y1="16108" x2="61667" y2="16108"/>
                      </a14:backgroundRemoval>
                    </a14:imgEffect>
                  </a14:imgLayer>
                </a14:imgProps>
              </a:ext>
              <a:ext uri="{28A0092B-C50C-407E-A947-70E740481C1C}">
                <a14:useLocalDpi xmlns:a14="http://schemas.microsoft.com/office/drawing/2010/main" val="0"/>
              </a:ext>
            </a:extLst>
          </a:blip>
          <a:srcRect l="61056" t="15730" r="36629" b="80042"/>
          <a:stretch/>
        </p:blipFill>
        <p:spPr bwMode="auto">
          <a:xfrm rot="12610406">
            <a:off x="1910032" y="6769877"/>
            <a:ext cx="1088841" cy="1120125"/>
          </a:xfrm>
          <a:prstGeom prst="rect">
            <a:avLst/>
          </a:prstGeom>
          <a:ln>
            <a:noFill/>
          </a:ln>
          <a:extLst>
            <a:ext uri="{53640926-AAD7-44D8-BBD7-CCE9431645EC}">
              <a14:shadowObscured xmlns:a14="http://schemas.microsoft.com/office/drawing/2010/main"/>
            </a:ext>
          </a:extLst>
        </p:spPr>
      </p:pic>
      <p:pic>
        <p:nvPicPr>
          <p:cNvPr id="8" name="Image 7"/>
          <p:cNvPicPr/>
          <p:nvPr/>
        </p:nvPicPr>
        <p:blipFill rotWithShape="1">
          <a:blip r:embed="rId5" cstate="print">
            <a:extLst>
              <a:ext uri="{BEBA8EAE-BF5A-486C-A8C5-ECC9F3942E4B}">
                <a14:imgProps xmlns:a14="http://schemas.microsoft.com/office/drawing/2010/main">
                  <a14:imgLayer r:embed="rId6">
                    <a14:imgEffect>
                      <a14:backgroundRemoval t="14820" b="19845" l="61087" r="78261">
                        <a14:foregroundMark x1="70797" y1="15851" x2="70797" y2="15851"/>
                        <a14:foregroundMark x1="70797" y1="18428" x2="70797" y2="18428"/>
                        <a14:foregroundMark x1="68478" y1="18814" x2="68478" y2="18814"/>
                        <a14:foregroundMark x1="63406" y1="16237" x2="63406" y2="16237"/>
                        <a14:foregroundMark x1="61159" y1="15464" x2="61159" y2="15464"/>
                        <a14:foregroundMark x1="63333" y1="18686" x2="63333" y2="18686"/>
                        <a14:foregroundMark x1="61667" y1="19330" x2="61667" y2="19330"/>
                        <a14:foregroundMark x1="77826" y1="15464" x2="77826" y2="15464"/>
                        <a14:foregroundMark x1="76304" y1="15851" x2="76304" y2="15851"/>
                        <a14:foregroundMark x1="68623" y1="15722" x2="68623" y2="15722"/>
                        <a14:foregroundMark x1="76014" y1="18814" x2="76014" y2="18814"/>
                        <a14:foregroundMark x1="78261" y1="18299" x2="78261" y2="18299"/>
                      </a14:backgroundRemoval>
                    </a14:imgEffect>
                  </a14:imgLayer>
                </a14:imgProps>
              </a:ext>
              <a:ext uri="{28A0092B-C50C-407E-A947-70E740481C1C}">
                <a14:useLocalDpi xmlns:a14="http://schemas.microsoft.com/office/drawing/2010/main" val="0"/>
              </a:ext>
            </a:extLst>
          </a:blip>
          <a:srcRect l="75633" t="15102" r="21284" b="79129"/>
          <a:stretch/>
        </p:blipFill>
        <p:spPr bwMode="auto">
          <a:xfrm rot="1810406">
            <a:off x="307526" y="6587602"/>
            <a:ext cx="503555" cy="529590"/>
          </a:xfrm>
          <a:prstGeom prst="rect">
            <a:avLst/>
          </a:prstGeom>
          <a:ln>
            <a:noFill/>
          </a:ln>
          <a:extLst>
            <a:ext uri="{53640926-AAD7-44D8-BBD7-CCE9431645EC}">
              <a14:shadowObscured xmlns:a14="http://schemas.microsoft.com/office/drawing/2010/main"/>
            </a:ext>
          </a:extLst>
        </p:spPr>
      </p:pic>
      <p:pic>
        <p:nvPicPr>
          <p:cNvPr id="9" name="Image 8"/>
          <p:cNvPicPr/>
          <p:nvPr/>
        </p:nvPicPr>
        <p:blipFill rotWithShape="1">
          <a:blip r:embed="rId7" cstate="print">
            <a:extLst>
              <a:ext uri="{BEBA8EAE-BF5A-486C-A8C5-ECC9F3942E4B}">
                <a14:imgProps xmlns:a14="http://schemas.microsoft.com/office/drawing/2010/main">
                  <a14:imgLayer r:embed="rId8">
                    <a14:imgEffect>
                      <a14:backgroundRemoval t="14948" b="20232" l="53406" r="71232">
                        <a14:foregroundMark x1="63333" y1="17397" x2="63333" y2="17397"/>
                        <a14:foregroundMark x1="61159" y1="19201" x2="61159" y2="19201"/>
                        <a14:foregroundMark x1="63261" y1="19716" x2="63261" y2="19716"/>
                        <a14:foregroundMark x1="54275" y1="19716" x2="54275" y2="19716"/>
                        <a14:foregroundMark x1="53913" y1="16108" x2="53913" y2="16108"/>
                        <a14:foregroundMark x1="55797" y1="16624" x2="55797" y2="16624"/>
                        <a14:foregroundMark x1="55797" y1="19716" x2="55797" y2="19716"/>
                        <a14:foregroundMark x1="68551" y1="19716" x2="68551" y2="19716"/>
                        <a14:foregroundMark x1="68623" y1="17010" x2="68623" y2="17010"/>
                        <a14:foregroundMark x1="70145" y1="16108" x2="70145" y2="16108"/>
                        <a14:foregroundMark x1="69928" y1="19845" x2="69928" y2="19845"/>
                      </a14:backgroundRemoval>
                    </a14:imgEffect>
                  </a14:imgLayer>
                </a14:imgProps>
              </a:ext>
              <a:ext uri="{28A0092B-C50C-407E-A947-70E740481C1C}">
                <a14:useLocalDpi xmlns:a14="http://schemas.microsoft.com/office/drawing/2010/main" val="0"/>
              </a:ext>
            </a:extLst>
          </a:blip>
          <a:srcRect l="67966" t="15197" r="28454" b="78861"/>
          <a:stretch/>
        </p:blipFill>
        <p:spPr bwMode="auto">
          <a:xfrm rot="1810406">
            <a:off x="758376" y="7172437"/>
            <a:ext cx="595630" cy="556260"/>
          </a:xfrm>
          <a:prstGeom prst="rect">
            <a:avLst/>
          </a:prstGeom>
          <a:ln>
            <a:noFill/>
          </a:ln>
          <a:extLst>
            <a:ext uri="{53640926-AAD7-44D8-BBD7-CCE9431645EC}">
              <a14:shadowObscured xmlns:a14="http://schemas.microsoft.com/office/drawing/2010/main"/>
            </a:ext>
          </a:extLst>
        </p:spPr>
      </p:pic>
      <p:pic>
        <p:nvPicPr>
          <p:cNvPr id="10" name="Image 9"/>
          <p:cNvPicPr/>
          <p:nvPr/>
        </p:nvPicPr>
        <p:blipFill rotWithShape="1">
          <a:blip r:embed="rId7" cstate="print">
            <a:extLst>
              <a:ext uri="{BEBA8EAE-BF5A-486C-A8C5-ECC9F3942E4B}">
                <a14:imgProps xmlns:a14="http://schemas.microsoft.com/office/drawing/2010/main">
                  <a14:imgLayer r:embed="rId8">
                    <a14:imgEffect>
                      <a14:backgroundRemoval t="14948" b="20232" l="53406" r="71232">
                        <a14:foregroundMark x1="63333" y1="17397" x2="63333" y2="17397"/>
                        <a14:foregroundMark x1="61159" y1="19201" x2="61159" y2="19201"/>
                        <a14:foregroundMark x1="63261" y1="19716" x2="63261" y2="19716"/>
                        <a14:foregroundMark x1="54275" y1="19716" x2="54275" y2="19716"/>
                        <a14:foregroundMark x1="53913" y1="16108" x2="53913" y2="16108"/>
                        <a14:foregroundMark x1="55797" y1="16624" x2="55797" y2="16624"/>
                        <a14:foregroundMark x1="55797" y1="19716" x2="55797" y2="19716"/>
                        <a14:foregroundMark x1="68551" y1="19716" x2="68551" y2="19716"/>
                        <a14:foregroundMark x1="68623" y1="17010" x2="68623" y2="17010"/>
                        <a14:foregroundMark x1="70145" y1="16108" x2="70145" y2="16108"/>
                        <a14:foregroundMark x1="69928" y1="19845" x2="69928" y2="19845"/>
                      </a14:backgroundRemoval>
                    </a14:imgEffect>
                  </a14:imgLayer>
                </a14:imgProps>
              </a:ext>
              <a:ext uri="{28A0092B-C50C-407E-A947-70E740481C1C}">
                <a14:useLocalDpi xmlns:a14="http://schemas.microsoft.com/office/drawing/2010/main" val="0"/>
              </a:ext>
            </a:extLst>
          </a:blip>
          <a:srcRect l="52990" t="15197" r="43570" b="78861"/>
          <a:stretch/>
        </p:blipFill>
        <p:spPr bwMode="auto">
          <a:xfrm rot="1810406">
            <a:off x="811716" y="5391897"/>
            <a:ext cx="1604645" cy="1558290"/>
          </a:xfrm>
          <a:prstGeom prst="rect">
            <a:avLst/>
          </a:prstGeom>
          <a:ln>
            <a:noFill/>
          </a:ln>
          <a:extLst>
            <a:ext uri="{53640926-AAD7-44D8-BBD7-CCE9431645EC}">
              <a14:shadowObscured xmlns:a14="http://schemas.microsoft.com/office/drawing/2010/main"/>
            </a:ext>
          </a:extLst>
        </p:spPr>
      </p:pic>
      <p:sp>
        <p:nvSpPr>
          <p:cNvPr id="4" name="Espace réservé du pied de page 3"/>
          <p:cNvSpPr>
            <a:spLocks noGrp="1"/>
          </p:cNvSpPr>
          <p:nvPr>
            <p:ph type="ftr" sz="quarter" idx="11"/>
          </p:nvPr>
        </p:nvSpPr>
        <p:spPr/>
        <p:txBody>
          <a:bodyPr/>
          <a:lstStyle/>
          <a:p>
            <a:r>
              <a:rPr lang="fr-FR" smtClean="0"/>
              <a:t>Fonds de coopération Grande Région - Kooperationsfonds Großregion</a:t>
            </a:r>
            <a:endParaRPr lang="fr-LU"/>
          </a:p>
        </p:txBody>
      </p:sp>
      <p:sp>
        <p:nvSpPr>
          <p:cNvPr id="5" name="Espace réservé du numéro de diapositive 4"/>
          <p:cNvSpPr>
            <a:spLocks noGrp="1"/>
          </p:cNvSpPr>
          <p:nvPr>
            <p:ph type="sldNum" sz="quarter" idx="12"/>
          </p:nvPr>
        </p:nvSpPr>
        <p:spPr/>
        <p:txBody>
          <a:bodyPr/>
          <a:lstStyle/>
          <a:p>
            <a:fld id="{2E172A0B-52BE-4F9C-A5E6-30E221F554E7}" type="slidenum">
              <a:rPr lang="fr-LU" smtClean="0"/>
              <a:t>4</a:t>
            </a:fld>
            <a:endParaRPr lang="fr-LU"/>
          </a:p>
        </p:txBody>
      </p:sp>
    </p:spTree>
    <p:extLst>
      <p:ext uri="{BB962C8B-B14F-4D97-AF65-F5344CB8AC3E}">
        <p14:creationId xmlns:p14="http://schemas.microsoft.com/office/powerpoint/2010/main" val="1257764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62228"/>
            <a:ext cx="10391274" cy="730875"/>
          </a:xfrm>
        </p:spPr>
        <p:txBody>
          <a:bodyPr>
            <a:normAutofit fontScale="90000"/>
          </a:bodyPr>
          <a:lstStyle/>
          <a:p>
            <a:pPr algn="ctr">
              <a:lnSpc>
                <a:spcPct val="114000"/>
              </a:lnSpc>
            </a:pPr>
            <a:r>
              <a:rPr lang="fr-FR" sz="2700" b="1" i="1" dirty="0" smtClean="0">
                <a:solidFill>
                  <a:srgbClr val="F10F85"/>
                </a:solidFill>
              </a:rPr>
              <a:t>Conditions générales de l’appel à projets</a:t>
            </a:r>
            <a:br>
              <a:rPr lang="fr-FR" sz="2700" b="1" i="1" dirty="0" smtClean="0">
                <a:solidFill>
                  <a:srgbClr val="F10F85"/>
                </a:solidFill>
              </a:rPr>
            </a:br>
            <a:r>
              <a:rPr lang="fr-FR" sz="2700" b="1" i="1" dirty="0" smtClean="0">
                <a:solidFill>
                  <a:srgbClr val="F10F85"/>
                </a:solidFill>
              </a:rPr>
              <a:t>Allgemeine </a:t>
            </a:r>
            <a:r>
              <a:rPr lang="fr-FR" sz="2700" b="1" i="1" dirty="0" err="1" smtClean="0">
                <a:solidFill>
                  <a:srgbClr val="F10F85"/>
                </a:solidFill>
              </a:rPr>
              <a:t>Ausschreibungsbedingungen</a:t>
            </a:r>
            <a:endParaRPr lang="fr-FR" sz="2700" b="1" i="1" dirty="0" smtClean="0">
              <a:solidFill>
                <a:srgbClr val="F10F85"/>
              </a:solidFill>
            </a:endParaRPr>
          </a:p>
        </p:txBody>
      </p:sp>
      <p:sp>
        <p:nvSpPr>
          <p:cNvPr id="3" name="Espace réservé du contenu 2"/>
          <p:cNvSpPr>
            <a:spLocks noGrp="1"/>
          </p:cNvSpPr>
          <p:nvPr>
            <p:ph sz="half" idx="1"/>
          </p:nvPr>
        </p:nvSpPr>
        <p:spPr>
          <a:xfrm>
            <a:off x="6191451" y="1572134"/>
            <a:ext cx="5181600" cy="4876801"/>
          </a:xfrm>
        </p:spPr>
        <p:txBody>
          <a:bodyPr>
            <a:normAutofit/>
          </a:bodyPr>
          <a:lstStyle/>
          <a:p>
            <a:pPr marL="0" indent="0" algn="just">
              <a:lnSpc>
                <a:spcPct val="114000"/>
              </a:lnSpc>
              <a:buNone/>
            </a:pPr>
            <a:r>
              <a:rPr lang="en-US" sz="1700" b="1" i="1" dirty="0" err="1" smtClean="0">
                <a:solidFill>
                  <a:srgbClr val="AA0A5E"/>
                </a:solidFill>
              </a:rPr>
              <a:t>Allgemeines</a:t>
            </a:r>
            <a:r>
              <a:rPr lang="en-US" sz="1700" b="1" i="1" dirty="0" smtClean="0">
                <a:solidFill>
                  <a:srgbClr val="AA0A5E"/>
                </a:solidFill>
              </a:rPr>
              <a:t> </a:t>
            </a:r>
            <a:r>
              <a:rPr lang="en-US" sz="1700" b="1" i="1" dirty="0" err="1" smtClean="0">
                <a:solidFill>
                  <a:srgbClr val="AA0A5E"/>
                </a:solidFill>
              </a:rPr>
              <a:t>Ziel</a:t>
            </a:r>
            <a:r>
              <a:rPr lang="en-US" sz="1700" b="1" i="1" dirty="0" smtClean="0">
                <a:solidFill>
                  <a:srgbClr val="AA0A5E"/>
                </a:solidFill>
              </a:rPr>
              <a:t> der </a:t>
            </a:r>
            <a:r>
              <a:rPr lang="en-US" sz="1700" b="1" i="1" dirty="0" err="1" smtClean="0">
                <a:solidFill>
                  <a:srgbClr val="AA0A5E"/>
                </a:solidFill>
              </a:rPr>
              <a:t>geförderten</a:t>
            </a:r>
            <a:r>
              <a:rPr lang="en-US" sz="1700" b="1" i="1" dirty="0" smtClean="0">
                <a:solidFill>
                  <a:srgbClr val="AA0A5E"/>
                </a:solidFill>
              </a:rPr>
              <a:t> </a:t>
            </a:r>
            <a:r>
              <a:rPr lang="en-US" sz="1700" b="1" i="1" dirty="0" err="1" smtClean="0">
                <a:solidFill>
                  <a:srgbClr val="AA0A5E"/>
                </a:solidFill>
              </a:rPr>
              <a:t>Projekte</a:t>
            </a:r>
            <a:r>
              <a:rPr lang="en-US" sz="1700" b="1" i="1" dirty="0" smtClean="0">
                <a:solidFill>
                  <a:srgbClr val="AA0A5E"/>
                </a:solidFill>
              </a:rPr>
              <a:t>  </a:t>
            </a:r>
          </a:p>
          <a:p>
            <a:pPr marL="0" indent="0" algn="just">
              <a:lnSpc>
                <a:spcPct val="123000"/>
              </a:lnSpc>
              <a:buNone/>
            </a:pPr>
            <a:r>
              <a:rPr lang="de-DE" sz="1400" dirty="0" smtClean="0"/>
              <a:t>Ihr Projekt soll einen Beitrag zur Stärkung des Zugehörigkeitsgefühls der Bürgerinnen und Bürger zur Großregion leisten. Das Projekt muss nachweislich Teil eines nachhaltigen Ansatzes sein, der zu diesem Ziel beiträgt</a:t>
            </a:r>
            <a:r>
              <a:rPr lang="en-US" sz="1400" dirty="0" smtClean="0"/>
              <a:t>.</a:t>
            </a:r>
          </a:p>
          <a:p>
            <a:pPr marL="0" indent="0" algn="just">
              <a:lnSpc>
                <a:spcPct val="114000"/>
              </a:lnSpc>
              <a:buNone/>
            </a:pPr>
            <a:r>
              <a:rPr lang="en-US" sz="1700" b="1" i="1" dirty="0" smtClean="0">
                <a:solidFill>
                  <a:srgbClr val="AA0A5E"/>
                </a:solidFill>
              </a:rPr>
              <a:t>Art der </a:t>
            </a:r>
            <a:r>
              <a:rPr lang="de-DE" sz="1700" b="1" i="1" dirty="0" smtClean="0">
                <a:solidFill>
                  <a:srgbClr val="AA0A5E"/>
                </a:solidFill>
              </a:rPr>
              <a:t>geförderten Projekte </a:t>
            </a:r>
          </a:p>
          <a:p>
            <a:pPr marL="0" indent="0" algn="just">
              <a:lnSpc>
                <a:spcPct val="114000"/>
              </a:lnSpc>
              <a:buNone/>
            </a:pPr>
            <a:r>
              <a:rPr lang="de-DE" sz="1400" spc="-10" dirty="0" smtClean="0"/>
              <a:t>Es können sowohl punktuelle Veranstaltungen, z. B. im Sport oder Schüleraustausche, als auch der Aufbau einer langfristigen Kooperation gefördert werden, z. B. der Aufbau von Partnerschaften oder Kooperationen in Bereichen wie Bildung, Berufsbildung, Tourismus, Umwelt, Gesundheit, Soziales oder Sport.</a:t>
            </a:r>
          </a:p>
          <a:p>
            <a:pPr marL="0" indent="0" algn="just">
              <a:lnSpc>
                <a:spcPct val="114000"/>
              </a:lnSpc>
              <a:buNone/>
            </a:pPr>
            <a:r>
              <a:rPr lang="de-DE" sz="1700" b="1" i="1" dirty="0" smtClean="0">
                <a:solidFill>
                  <a:srgbClr val="AA0A5E"/>
                </a:solidFill>
              </a:rPr>
              <a:t>Projektdurchführungszeitraum</a:t>
            </a:r>
          </a:p>
          <a:p>
            <a:pPr marL="0" indent="0" algn="just">
              <a:lnSpc>
                <a:spcPct val="114000"/>
              </a:lnSpc>
              <a:buNone/>
            </a:pPr>
            <a:r>
              <a:rPr lang="de-DE" sz="1400" dirty="0" smtClean="0"/>
              <a:t>Das Projekt muss im Kalenderjahr 2019 begonnen und abgeschlossen sein. Bereits durchgeführte Maßnahmen werden nicht gefördert. In Ausnahmefällen kann es auch noch im ersten Quartal 2020 abgeschlossen werden.</a:t>
            </a:r>
          </a:p>
          <a:p>
            <a:pPr marL="0" indent="0" algn="just">
              <a:lnSpc>
                <a:spcPct val="114000"/>
              </a:lnSpc>
              <a:buNone/>
            </a:pPr>
            <a:endParaRPr lang="fr-FR" sz="1200" dirty="0" smtClean="0"/>
          </a:p>
        </p:txBody>
      </p:sp>
      <p:sp>
        <p:nvSpPr>
          <p:cNvPr id="4" name="Espace réservé du contenu 3"/>
          <p:cNvSpPr>
            <a:spLocks noGrp="1"/>
          </p:cNvSpPr>
          <p:nvPr>
            <p:ph sz="half" idx="2"/>
          </p:nvPr>
        </p:nvSpPr>
        <p:spPr>
          <a:xfrm>
            <a:off x="651304" y="1572134"/>
            <a:ext cx="5181600" cy="4388729"/>
          </a:xfrm>
        </p:spPr>
        <p:txBody>
          <a:bodyPr>
            <a:noAutofit/>
          </a:bodyPr>
          <a:lstStyle/>
          <a:p>
            <a:pPr marL="0" indent="0" algn="just">
              <a:lnSpc>
                <a:spcPct val="114000"/>
              </a:lnSpc>
              <a:buNone/>
            </a:pPr>
            <a:r>
              <a:rPr lang="fr-FR" sz="1600" b="1" i="1" dirty="0" smtClean="0">
                <a:solidFill>
                  <a:srgbClr val="AA0A5E"/>
                </a:solidFill>
              </a:rPr>
              <a:t>Objectif général des projets soutenus</a:t>
            </a:r>
            <a:endParaRPr lang="fr-FR" sz="1600" dirty="0" smtClean="0">
              <a:solidFill>
                <a:srgbClr val="AA0A5E"/>
              </a:solidFill>
            </a:endParaRPr>
          </a:p>
          <a:p>
            <a:pPr marL="0" indent="0" algn="just">
              <a:lnSpc>
                <a:spcPct val="114000"/>
              </a:lnSpc>
              <a:buNone/>
            </a:pPr>
            <a:r>
              <a:rPr lang="fr-FR" sz="1400" dirty="0" smtClean="0"/>
              <a:t>Votre projet doit contribuer au renforcement du sentiment d’appartenance des citoyens à la Grande Région. Il devra avoir démontré qu’il s’inscrit dans une démarche durable visant à contribuer à cet objectif.</a:t>
            </a:r>
          </a:p>
          <a:p>
            <a:pPr marL="0" lvl="0" indent="0" algn="just">
              <a:lnSpc>
                <a:spcPct val="114000"/>
              </a:lnSpc>
              <a:buNone/>
            </a:pPr>
            <a:r>
              <a:rPr lang="fr-FR" sz="1600" b="1" i="1" dirty="0" smtClean="0">
                <a:solidFill>
                  <a:srgbClr val="AA0A5E"/>
                </a:solidFill>
              </a:rPr>
              <a:t>Nature </a:t>
            </a:r>
            <a:r>
              <a:rPr lang="fr-FR" sz="1600" b="1" i="1" dirty="0">
                <a:solidFill>
                  <a:srgbClr val="AA0A5E"/>
                </a:solidFill>
              </a:rPr>
              <a:t>des </a:t>
            </a:r>
            <a:r>
              <a:rPr lang="fr-FR" sz="1600" b="1" i="1" dirty="0" smtClean="0">
                <a:solidFill>
                  <a:srgbClr val="AA0A5E"/>
                </a:solidFill>
              </a:rPr>
              <a:t>projets </a:t>
            </a:r>
            <a:r>
              <a:rPr lang="fr-FR" sz="1600" b="1" i="1" dirty="0" smtClean="0">
                <a:solidFill>
                  <a:srgbClr val="AA0A5E"/>
                </a:solidFill>
              </a:rPr>
              <a:t>soutenus</a:t>
            </a:r>
            <a:endParaRPr lang="fr-FR" sz="1600" dirty="0">
              <a:solidFill>
                <a:srgbClr val="AA0A5E"/>
              </a:solidFill>
            </a:endParaRPr>
          </a:p>
          <a:p>
            <a:pPr marL="0" lvl="0" indent="0" algn="just">
              <a:lnSpc>
                <a:spcPct val="114000"/>
              </a:lnSpc>
              <a:buNone/>
            </a:pPr>
            <a:r>
              <a:rPr lang="fr-FR" sz="1400" dirty="0" smtClean="0"/>
              <a:t>Le </a:t>
            </a:r>
            <a:r>
              <a:rPr lang="fr-FR" sz="1400" dirty="0"/>
              <a:t>projet peut soutenir </a:t>
            </a:r>
            <a:r>
              <a:rPr lang="fr-FR" sz="1400" dirty="0" smtClean="0"/>
              <a:t>l’organisation d’événements ponctuels comme des rencontres sportives, des échanges scolaires,  </a:t>
            </a:r>
            <a:r>
              <a:rPr lang="fr-FR" sz="1400" dirty="0"/>
              <a:t>ainsi qu’aider à la mise en place d’une coopération pérenne, par ex</a:t>
            </a:r>
            <a:r>
              <a:rPr lang="fr-FR" sz="1400" dirty="0" smtClean="0"/>
              <a:t>. l’instauration de partenariats ou de collaborations durables </a:t>
            </a:r>
            <a:r>
              <a:rPr lang="fr-FR" sz="1400" dirty="0"/>
              <a:t>dans les domaines tels que </a:t>
            </a:r>
            <a:r>
              <a:rPr lang="fr-FR" sz="1400" dirty="0" smtClean="0"/>
              <a:t>l’éducation, </a:t>
            </a:r>
            <a:r>
              <a:rPr lang="fr-FR" sz="1400" dirty="0"/>
              <a:t>de la formation professionnelle, du tourisme, de l’environnement, de la santé, du social ou du sport</a:t>
            </a:r>
            <a:r>
              <a:rPr lang="fr-FR" sz="1400" dirty="0" smtClean="0"/>
              <a:t>.</a:t>
            </a:r>
            <a:endParaRPr lang="fr-FR" sz="1400" dirty="0"/>
          </a:p>
          <a:p>
            <a:pPr marL="0" indent="0" algn="just">
              <a:lnSpc>
                <a:spcPct val="114000"/>
              </a:lnSpc>
              <a:buNone/>
            </a:pPr>
            <a:r>
              <a:rPr lang="fr-FR" sz="1600" dirty="0"/>
              <a:t> </a:t>
            </a:r>
            <a:r>
              <a:rPr lang="fr-FR" sz="1600" b="1" i="1" dirty="0" smtClean="0">
                <a:solidFill>
                  <a:srgbClr val="AA0A5E"/>
                </a:solidFill>
              </a:rPr>
              <a:t>Période </a:t>
            </a:r>
            <a:r>
              <a:rPr lang="fr-FR" sz="1600" b="1" i="1" dirty="0">
                <a:solidFill>
                  <a:srgbClr val="AA0A5E"/>
                </a:solidFill>
              </a:rPr>
              <a:t>de mise en œuvre </a:t>
            </a:r>
            <a:endParaRPr lang="fr-FR" sz="1600" dirty="0">
              <a:solidFill>
                <a:srgbClr val="AA0A5E"/>
              </a:solidFill>
            </a:endParaRPr>
          </a:p>
          <a:p>
            <a:pPr marL="0" indent="0" algn="just">
              <a:lnSpc>
                <a:spcPct val="114000"/>
              </a:lnSpc>
              <a:buNone/>
            </a:pPr>
            <a:r>
              <a:rPr lang="fr-FR" sz="1400" dirty="0"/>
              <a:t>Le projet doit être réalisé au cours de l’année </a:t>
            </a:r>
            <a:r>
              <a:rPr lang="fr-FR" sz="1400" dirty="0" smtClean="0"/>
              <a:t>civile </a:t>
            </a:r>
            <a:r>
              <a:rPr lang="fr-FR" sz="1400" dirty="0"/>
              <a:t>2019, exceptionnellement encore au cours du premier trimestre 2020</a:t>
            </a:r>
            <a:r>
              <a:rPr lang="fr-FR" sz="1400" dirty="0" smtClean="0"/>
              <a:t>. Des projets déjà mises en œuvre ne sont pas éligibles à un financement.</a:t>
            </a:r>
            <a:endParaRPr lang="fr-FR" sz="1400" dirty="0"/>
          </a:p>
          <a:p>
            <a:pPr marL="0" indent="0" algn="just">
              <a:lnSpc>
                <a:spcPct val="114000"/>
              </a:lnSpc>
              <a:buNone/>
            </a:pPr>
            <a:endParaRPr lang="fr-FR" sz="1200" b="1" i="1" dirty="0">
              <a:solidFill>
                <a:srgbClr val="AA0A5E"/>
              </a:solidFill>
            </a:endParaRPr>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dirty="0"/>
          </a:p>
        </p:txBody>
      </p:sp>
      <p:sp>
        <p:nvSpPr>
          <p:cNvPr id="6" name="Espace réservé du numéro de diapositive 5"/>
          <p:cNvSpPr>
            <a:spLocks noGrp="1"/>
          </p:cNvSpPr>
          <p:nvPr>
            <p:ph type="sldNum" sz="quarter" idx="12"/>
          </p:nvPr>
        </p:nvSpPr>
        <p:spPr/>
        <p:txBody>
          <a:bodyPr/>
          <a:lstStyle/>
          <a:p>
            <a:fld id="{2E172A0B-52BE-4F9C-A5E6-30E221F554E7}" type="slidenum">
              <a:rPr lang="fr-LU" smtClean="0"/>
              <a:t>5</a:t>
            </a:fld>
            <a:endParaRPr lang="fr-LU"/>
          </a:p>
        </p:txBody>
      </p:sp>
    </p:spTree>
    <p:extLst>
      <p:ext uri="{BB962C8B-B14F-4D97-AF65-F5344CB8AC3E}">
        <p14:creationId xmlns:p14="http://schemas.microsoft.com/office/powerpoint/2010/main" val="377683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746194" y="775861"/>
            <a:ext cx="5181600" cy="5798193"/>
          </a:xfrm>
        </p:spPr>
        <p:txBody>
          <a:bodyPr>
            <a:noAutofit/>
          </a:bodyPr>
          <a:lstStyle/>
          <a:p>
            <a:pPr marL="0" lvl="0" indent="0" algn="just">
              <a:lnSpc>
                <a:spcPct val="114000"/>
              </a:lnSpc>
              <a:buNone/>
            </a:pPr>
            <a:r>
              <a:rPr lang="fr-FR" sz="1600" b="1" i="1" dirty="0" smtClean="0">
                <a:solidFill>
                  <a:srgbClr val="AA0A5E"/>
                </a:solidFill>
              </a:rPr>
              <a:t>Partenaires du projet</a:t>
            </a:r>
            <a:endParaRPr lang="fr-FR" sz="1600" dirty="0" smtClean="0">
              <a:solidFill>
                <a:srgbClr val="AA0A5E"/>
              </a:solidFill>
            </a:endParaRPr>
          </a:p>
          <a:p>
            <a:pPr marL="0" indent="0" algn="just">
              <a:lnSpc>
                <a:spcPct val="114000"/>
              </a:lnSpc>
              <a:buNone/>
            </a:pPr>
            <a:r>
              <a:rPr lang="fr-FR" sz="1400" dirty="0" smtClean="0"/>
              <a:t>Les partenaires du projet sont issus d’au minimum deux régions partenaires de deux pays différents de la Grande Région (voir territoire éligible sur la carte ci-dessus). Un </a:t>
            </a:r>
            <a:r>
              <a:rPr lang="fr-FR" sz="1400" dirty="0"/>
              <a:t>partenariat plus large sera </a:t>
            </a:r>
            <a:r>
              <a:rPr lang="fr-FR" sz="1400" dirty="0" smtClean="0"/>
              <a:t>privilégié. </a:t>
            </a:r>
            <a:endParaRPr lang="fr-FR" sz="1400" b="1" i="1" dirty="0" smtClean="0"/>
          </a:p>
          <a:p>
            <a:pPr marL="0" lvl="0" indent="0" algn="just">
              <a:lnSpc>
                <a:spcPct val="114000"/>
              </a:lnSpc>
              <a:buNone/>
            </a:pPr>
            <a:r>
              <a:rPr lang="fr-FR" sz="1600" b="1" i="1" dirty="0" smtClean="0">
                <a:solidFill>
                  <a:srgbClr val="AA0A5E"/>
                </a:solidFill>
              </a:rPr>
              <a:t>Critères d’exclusion </a:t>
            </a:r>
            <a:endParaRPr lang="fr-FR" sz="1600" dirty="0" smtClean="0">
              <a:solidFill>
                <a:srgbClr val="AA0A5E"/>
              </a:solidFill>
            </a:endParaRPr>
          </a:p>
          <a:p>
            <a:pPr marL="0" indent="0" algn="just">
              <a:lnSpc>
                <a:spcPct val="114000"/>
              </a:lnSpc>
              <a:buNone/>
            </a:pPr>
            <a:r>
              <a:rPr lang="fr-FR" sz="1400" dirty="0" smtClean="0"/>
              <a:t>Les projets qui bénéficient déjà d'un financement au titre du Fonds microprojets Interreg ne seront pas acceptés. </a:t>
            </a:r>
            <a:r>
              <a:rPr lang="fr-FR" sz="1400" dirty="0"/>
              <a:t>Des candidatures des partenaires institutionnels de la coopération transfrontalière et des institutions politiques (membres du Sommet, assemblées parlementaires ou territoriales, ministères et partis politiques), des autorités au plus haut niveau d’un land allemand et les autorités qui en dépendent, des entreprises et des organisations à but lucratif ne sont pas acceptées</a:t>
            </a:r>
            <a:r>
              <a:rPr lang="fr-FR" sz="1400" dirty="0" smtClean="0"/>
              <a:t>.</a:t>
            </a:r>
          </a:p>
          <a:p>
            <a:pPr marL="0" lvl="0" indent="0" algn="just">
              <a:lnSpc>
                <a:spcPct val="114000"/>
              </a:lnSpc>
              <a:spcBef>
                <a:spcPts val="1800"/>
              </a:spcBef>
              <a:buNone/>
            </a:pPr>
            <a:r>
              <a:rPr lang="fr-FR" sz="1600" b="1" i="1" dirty="0">
                <a:solidFill>
                  <a:srgbClr val="AA0A5E"/>
                </a:solidFill>
              </a:rPr>
              <a:t>Critères d’éligibilité des projets </a:t>
            </a:r>
          </a:p>
          <a:p>
            <a:pPr marL="0" indent="0" algn="just">
              <a:lnSpc>
                <a:spcPct val="114000"/>
              </a:lnSpc>
              <a:buNone/>
            </a:pPr>
            <a:r>
              <a:rPr lang="fr-FR" sz="1400" dirty="0"/>
              <a:t>Les projets devront démontrer dans quelle mesure ils répondent aux critères suivants :</a:t>
            </a:r>
          </a:p>
          <a:p>
            <a:pPr marL="558800" lvl="1" indent="-285750" algn="just">
              <a:lnSpc>
                <a:spcPct val="114000"/>
              </a:lnSpc>
              <a:spcBef>
                <a:spcPts val="0"/>
              </a:spcBef>
              <a:buClr>
                <a:srgbClr val="AA0A5E"/>
              </a:buClr>
              <a:buFont typeface="Wingdings" panose="05000000000000000000" pitchFamily="2" charset="2"/>
              <a:buChar char="§"/>
            </a:pPr>
            <a:r>
              <a:rPr lang="en-US" sz="1400" dirty="0" err="1"/>
              <a:t>Favoriser</a:t>
            </a:r>
            <a:r>
              <a:rPr lang="en-US" sz="1400" dirty="0"/>
              <a:t> les rencontres et les </a:t>
            </a:r>
            <a:r>
              <a:rPr lang="en-US" sz="1400" dirty="0" err="1"/>
              <a:t>échanges</a:t>
            </a:r>
            <a:endParaRPr lang="en-US" sz="1400" dirty="0"/>
          </a:p>
          <a:p>
            <a:pPr marL="558800" lvl="1" indent="-285750" algn="just">
              <a:lnSpc>
                <a:spcPct val="114000"/>
              </a:lnSpc>
              <a:spcBef>
                <a:spcPts val="0"/>
              </a:spcBef>
              <a:buClr>
                <a:srgbClr val="AA0A5E"/>
              </a:buClr>
              <a:buFont typeface="Wingdings" panose="05000000000000000000" pitchFamily="2" charset="2"/>
              <a:buChar char="§"/>
            </a:pPr>
            <a:r>
              <a:rPr lang="fr-FR" sz="1400" dirty="0"/>
              <a:t>Sentiment d’appartenance à la Grande Région</a:t>
            </a:r>
          </a:p>
          <a:p>
            <a:pPr marL="558800" lvl="1" indent="-285750" algn="just">
              <a:lnSpc>
                <a:spcPct val="114000"/>
              </a:lnSpc>
              <a:spcBef>
                <a:spcPts val="0"/>
              </a:spcBef>
              <a:buClr>
                <a:srgbClr val="AA0A5E"/>
              </a:buClr>
              <a:buFont typeface="Wingdings" panose="05000000000000000000" pitchFamily="2" charset="2"/>
              <a:buChar char="§"/>
            </a:pPr>
            <a:r>
              <a:rPr lang="fr-FR" sz="1400" dirty="0"/>
              <a:t>Plus-value transfrontalière</a:t>
            </a:r>
          </a:p>
          <a:p>
            <a:pPr marL="558800" lvl="1" indent="-285750" algn="just">
              <a:lnSpc>
                <a:spcPct val="114000"/>
              </a:lnSpc>
              <a:spcBef>
                <a:spcPts val="0"/>
              </a:spcBef>
              <a:buClr>
                <a:srgbClr val="AA0A5E"/>
              </a:buClr>
              <a:buFont typeface="Wingdings" panose="05000000000000000000" pitchFamily="2" charset="2"/>
              <a:buChar char="§"/>
            </a:pPr>
            <a:r>
              <a:rPr lang="fr-FR" sz="1400" dirty="0"/>
              <a:t>Proximité citoyenne</a:t>
            </a:r>
          </a:p>
          <a:p>
            <a:pPr marL="0" indent="0" algn="just">
              <a:lnSpc>
                <a:spcPct val="114000"/>
              </a:lnSpc>
              <a:buNone/>
            </a:pPr>
            <a:endParaRPr lang="fr-FR" sz="1400" dirty="0"/>
          </a:p>
        </p:txBody>
      </p:sp>
      <p:sp>
        <p:nvSpPr>
          <p:cNvPr id="7" name="ZoneTexte 6"/>
          <p:cNvSpPr txBox="1"/>
          <p:nvPr/>
        </p:nvSpPr>
        <p:spPr>
          <a:xfrm>
            <a:off x="6320589" y="607786"/>
            <a:ext cx="5268228" cy="6124369"/>
          </a:xfrm>
          <a:prstGeom prst="rect">
            <a:avLst/>
          </a:prstGeom>
          <a:noFill/>
        </p:spPr>
        <p:txBody>
          <a:bodyPr wrap="square" rtlCol="0">
            <a:spAutoFit/>
          </a:bodyPr>
          <a:lstStyle/>
          <a:p>
            <a:pPr algn="just">
              <a:lnSpc>
                <a:spcPct val="114000"/>
              </a:lnSpc>
              <a:spcBef>
                <a:spcPts val="1000"/>
              </a:spcBef>
            </a:pPr>
            <a:r>
              <a:rPr lang="de-DE" sz="1600" b="1" i="1" dirty="0" smtClean="0">
                <a:solidFill>
                  <a:srgbClr val="AA0A5E"/>
                </a:solidFill>
              </a:rPr>
              <a:t>Projektpartner</a:t>
            </a:r>
            <a:endParaRPr lang="de-DE" sz="1500" b="1" i="1" dirty="0">
              <a:solidFill>
                <a:srgbClr val="AA0A5E"/>
              </a:solidFill>
            </a:endParaRPr>
          </a:p>
          <a:p>
            <a:pPr algn="just">
              <a:lnSpc>
                <a:spcPct val="114000"/>
              </a:lnSpc>
              <a:spcBef>
                <a:spcPts val="1000"/>
              </a:spcBef>
            </a:pPr>
            <a:r>
              <a:rPr lang="de-DE" sz="1400" dirty="0"/>
              <a:t>Die </a:t>
            </a:r>
            <a:r>
              <a:rPr lang="de-DE" sz="1400" dirty="0" smtClean="0"/>
              <a:t>Projektpartner </a:t>
            </a:r>
            <a:r>
              <a:rPr lang="de-DE" sz="1400" dirty="0"/>
              <a:t>sollen aus mindestens zwei Partnerregionen und zwei unterschiedlichen Ländern der Großregion </a:t>
            </a:r>
            <a:r>
              <a:rPr lang="de-DE" sz="1400" dirty="0" smtClean="0"/>
              <a:t>kommen (s. obenstehende Karte der förderfähigen Gebiete). </a:t>
            </a:r>
            <a:r>
              <a:rPr lang="fr-FR" sz="1400" dirty="0" err="1"/>
              <a:t>Eine</a:t>
            </a:r>
            <a:r>
              <a:rPr lang="fr-FR" sz="1400" dirty="0"/>
              <a:t> </a:t>
            </a:r>
            <a:r>
              <a:rPr lang="fr-FR" sz="1400" dirty="0" err="1"/>
              <a:t>breitere</a:t>
            </a:r>
            <a:r>
              <a:rPr lang="fr-FR" sz="1400" dirty="0"/>
              <a:t> </a:t>
            </a:r>
            <a:r>
              <a:rPr lang="fr-FR" sz="1400" dirty="0" err="1"/>
              <a:t>Partnerschaft</a:t>
            </a:r>
            <a:r>
              <a:rPr lang="fr-FR" sz="1400" dirty="0"/>
              <a:t> </a:t>
            </a:r>
            <a:r>
              <a:rPr lang="fr-FR" sz="1400" dirty="0" err="1"/>
              <a:t>wird</a:t>
            </a:r>
            <a:r>
              <a:rPr lang="fr-FR" sz="1400" dirty="0"/>
              <a:t> </a:t>
            </a:r>
            <a:r>
              <a:rPr lang="fr-FR" sz="1400" dirty="0" err="1"/>
              <a:t>bevorzugt</a:t>
            </a:r>
            <a:r>
              <a:rPr lang="fr-FR" sz="1400" dirty="0"/>
              <a:t>.</a:t>
            </a:r>
            <a:endParaRPr lang="de-DE" sz="1400" dirty="0" smtClean="0"/>
          </a:p>
          <a:p>
            <a:pPr algn="just">
              <a:lnSpc>
                <a:spcPct val="114000"/>
              </a:lnSpc>
              <a:spcBef>
                <a:spcPts val="1000"/>
              </a:spcBef>
            </a:pPr>
            <a:r>
              <a:rPr lang="de-DE" sz="1600" b="1" i="1" dirty="0" smtClean="0">
                <a:solidFill>
                  <a:srgbClr val="AA0A5E"/>
                </a:solidFill>
              </a:rPr>
              <a:t>Ausschlusskriterien</a:t>
            </a:r>
          </a:p>
          <a:p>
            <a:pPr algn="just">
              <a:lnSpc>
                <a:spcPct val="114000"/>
              </a:lnSpc>
              <a:spcBef>
                <a:spcPts val="1000"/>
              </a:spcBef>
            </a:pPr>
            <a:r>
              <a:rPr lang="de-DE" sz="1400" dirty="0" smtClean="0"/>
              <a:t>Nicht zugelassen werden Projekte, die bereits eine Förderung über den </a:t>
            </a:r>
            <a:r>
              <a:rPr lang="de-DE" sz="1400" dirty="0" err="1" smtClean="0"/>
              <a:t>Interreg</a:t>
            </a:r>
            <a:r>
              <a:rPr lang="de-DE" sz="1400" dirty="0" smtClean="0"/>
              <a:t>-Mikroprojektefonds erhalten. Von der Bewerbung ausgeschlossen sind außerdem institutionelle Partner der grenzüberschreitenden Zusammenarbeit und politische Institutionen (Gipfelmitglieder, parlamentarische oder territoriale Versammlungen, Ministerien und politische Parteien), oberste Landesbehörden und deren nachgeordnete Behörden, Unternehmen und Organisationen mit Gewinnerzielungsabsicht.</a:t>
            </a:r>
            <a:r>
              <a:rPr lang="de-DE" sz="1400" dirty="0" smtClean="0">
                <a:solidFill>
                  <a:srgbClr val="FF0000"/>
                </a:solidFill>
              </a:rPr>
              <a:t> </a:t>
            </a:r>
          </a:p>
          <a:p>
            <a:pPr>
              <a:lnSpc>
                <a:spcPct val="114000"/>
              </a:lnSpc>
              <a:spcBef>
                <a:spcPts val="1000"/>
              </a:spcBef>
            </a:pPr>
            <a:r>
              <a:rPr lang="en-US" sz="1600" b="1" i="1" dirty="0" err="1">
                <a:solidFill>
                  <a:srgbClr val="AA0A5E"/>
                </a:solidFill>
              </a:rPr>
              <a:t>Förderkriterien</a:t>
            </a:r>
            <a:r>
              <a:rPr lang="en-US" sz="1600" b="1" i="1" dirty="0">
                <a:solidFill>
                  <a:srgbClr val="AA0A5E"/>
                </a:solidFill>
              </a:rPr>
              <a:t> der </a:t>
            </a:r>
            <a:r>
              <a:rPr lang="en-US" sz="1600" b="1" i="1" dirty="0" err="1">
                <a:solidFill>
                  <a:srgbClr val="AA0A5E"/>
                </a:solidFill>
              </a:rPr>
              <a:t>Projekte</a:t>
            </a:r>
            <a:endParaRPr lang="en-US" sz="1600" b="1" i="1" dirty="0">
              <a:solidFill>
                <a:srgbClr val="AA0A5E"/>
              </a:solidFill>
            </a:endParaRPr>
          </a:p>
          <a:p>
            <a:pPr>
              <a:lnSpc>
                <a:spcPct val="114000"/>
              </a:lnSpc>
              <a:spcBef>
                <a:spcPts val="1000"/>
              </a:spcBef>
            </a:pPr>
            <a:r>
              <a:rPr lang="en-US" sz="1400" dirty="0"/>
              <a:t>Die </a:t>
            </a:r>
            <a:r>
              <a:rPr lang="en-US" sz="1400" dirty="0" err="1"/>
              <a:t>Projekte</a:t>
            </a:r>
            <a:r>
              <a:rPr lang="en-US" sz="1400" dirty="0"/>
              <a:t> </a:t>
            </a:r>
            <a:r>
              <a:rPr lang="en-US" sz="1400" dirty="0" err="1"/>
              <a:t>müssen</a:t>
            </a:r>
            <a:r>
              <a:rPr lang="en-US" sz="1400" dirty="0"/>
              <a:t> </a:t>
            </a:r>
            <a:r>
              <a:rPr lang="en-US" sz="1400" dirty="0" err="1"/>
              <a:t>darstellen</a:t>
            </a:r>
            <a:r>
              <a:rPr lang="en-US" sz="1400" dirty="0"/>
              <a:t>, </a:t>
            </a:r>
            <a:r>
              <a:rPr lang="en-US" sz="1400" dirty="0" err="1"/>
              <a:t>inwieweit</a:t>
            </a:r>
            <a:r>
              <a:rPr lang="en-US" sz="1400" dirty="0"/>
              <a:t> </a:t>
            </a:r>
            <a:r>
              <a:rPr lang="en-US" sz="1400" dirty="0" err="1"/>
              <a:t>sie</a:t>
            </a:r>
            <a:r>
              <a:rPr lang="en-US" sz="1400" dirty="0"/>
              <a:t> </a:t>
            </a:r>
            <a:r>
              <a:rPr lang="en-US" sz="1400" dirty="0" err="1"/>
              <a:t>folgende</a:t>
            </a:r>
            <a:r>
              <a:rPr lang="en-US" sz="1400" dirty="0"/>
              <a:t> </a:t>
            </a:r>
            <a:r>
              <a:rPr lang="en-US" sz="1400" dirty="0" err="1"/>
              <a:t>Kriterien</a:t>
            </a:r>
            <a:r>
              <a:rPr lang="en-US" sz="1400" dirty="0"/>
              <a:t> </a:t>
            </a:r>
            <a:r>
              <a:rPr lang="en-US" sz="1400" dirty="0" err="1"/>
              <a:t>erfüllen</a:t>
            </a:r>
            <a:r>
              <a:rPr lang="en-US" sz="1400" dirty="0"/>
              <a:t>:</a:t>
            </a:r>
            <a:endParaRPr lang="fr-FR" sz="1400" dirty="0"/>
          </a:p>
          <a:p>
            <a:pPr marL="742950" lvl="1" indent="-285750">
              <a:lnSpc>
                <a:spcPct val="114000"/>
              </a:lnSpc>
              <a:buClr>
                <a:srgbClr val="AA0A5E"/>
              </a:buClr>
              <a:buFont typeface="Wingdings" panose="05000000000000000000" pitchFamily="2" charset="2"/>
              <a:buChar char="§"/>
            </a:pPr>
            <a:r>
              <a:rPr lang="fr-FR" sz="1400" dirty="0" err="1"/>
              <a:t>Förderung</a:t>
            </a:r>
            <a:r>
              <a:rPr lang="fr-FR" sz="1400" dirty="0"/>
              <a:t> </a:t>
            </a:r>
            <a:r>
              <a:rPr lang="fr-FR" sz="1400" dirty="0" err="1"/>
              <a:t>von</a:t>
            </a:r>
            <a:r>
              <a:rPr lang="fr-FR" sz="1400" dirty="0"/>
              <a:t> </a:t>
            </a:r>
            <a:r>
              <a:rPr lang="fr-FR" sz="1400" dirty="0" err="1"/>
              <a:t>Begegnungen</a:t>
            </a:r>
            <a:r>
              <a:rPr lang="fr-FR" sz="1400" dirty="0"/>
              <a:t> </a:t>
            </a:r>
            <a:r>
              <a:rPr lang="fr-FR" sz="1400" dirty="0" err="1"/>
              <a:t>und</a:t>
            </a:r>
            <a:r>
              <a:rPr lang="fr-FR" sz="1400" dirty="0"/>
              <a:t> </a:t>
            </a:r>
            <a:r>
              <a:rPr lang="fr-FR" sz="1400" dirty="0" err="1"/>
              <a:t>Austausch</a:t>
            </a:r>
            <a:endParaRPr lang="fr-FR" sz="1400" dirty="0"/>
          </a:p>
          <a:p>
            <a:pPr marL="742950" lvl="1" indent="-285750">
              <a:lnSpc>
                <a:spcPct val="114000"/>
              </a:lnSpc>
              <a:buClr>
                <a:srgbClr val="AA0A5E"/>
              </a:buClr>
              <a:buFont typeface="Wingdings" panose="05000000000000000000" pitchFamily="2" charset="2"/>
              <a:buChar char="§"/>
            </a:pPr>
            <a:r>
              <a:rPr lang="fr-FR" sz="1400" dirty="0" err="1"/>
              <a:t>Zugehörigkeitsgefühl</a:t>
            </a:r>
            <a:r>
              <a:rPr lang="fr-FR" sz="1400" dirty="0"/>
              <a:t> </a:t>
            </a:r>
            <a:r>
              <a:rPr lang="fr-FR" sz="1400" dirty="0" err="1"/>
              <a:t>zur</a:t>
            </a:r>
            <a:r>
              <a:rPr lang="fr-FR" sz="1400" dirty="0"/>
              <a:t> </a:t>
            </a:r>
            <a:r>
              <a:rPr lang="fr-FR" sz="1400" dirty="0" err="1"/>
              <a:t>Großregion</a:t>
            </a:r>
            <a:r>
              <a:rPr lang="fr-FR" sz="1400" dirty="0"/>
              <a:t> </a:t>
            </a:r>
          </a:p>
          <a:p>
            <a:pPr marL="742950" lvl="1" indent="-285750">
              <a:lnSpc>
                <a:spcPct val="114000"/>
              </a:lnSpc>
              <a:buClr>
                <a:srgbClr val="AA0A5E"/>
              </a:buClr>
              <a:buFont typeface="Wingdings" panose="05000000000000000000" pitchFamily="2" charset="2"/>
              <a:buChar char="§"/>
            </a:pPr>
            <a:r>
              <a:rPr lang="en-US" sz="1400" dirty="0" err="1"/>
              <a:t>Grenzüberschreitender</a:t>
            </a:r>
            <a:r>
              <a:rPr lang="en-US" sz="1400" dirty="0"/>
              <a:t> </a:t>
            </a:r>
            <a:r>
              <a:rPr lang="en-US" sz="1400" dirty="0" err="1"/>
              <a:t>Mehrwert</a:t>
            </a:r>
            <a:r>
              <a:rPr lang="en-US" sz="1400" dirty="0"/>
              <a:t> </a:t>
            </a:r>
          </a:p>
          <a:p>
            <a:pPr marL="742950" lvl="1" indent="-285750">
              <a:lnSpc>
                <a:spcPct val="114000"/>
              </a:lnSpc>
              <a:buClr>
                <a:srgbClr val="AA0A5E"/>
              </a:buClr>
              <a:buFont typeface="Wingdings" panose="05000000000000000000" pitchFamily="2" charset="2"/>
              <a:buChar char="§"/>
            </a:pPr>
            <a:r>
              <a:rPr lang="en-US" sz="1400" dirty="0" err="1"/>
              <a:t>Bürgernähe</a:t>
            </a:r>
            <a:endParaRPr lang="en-US" sz="1400" dirty="0"/>
          </a:p>
          <a:p>
            <a:pPr algn="just">
              <a:lnSpc>
                <a:spcPct val="114000"/>
              </a:lnSpc>
              <a:spcBef>
                <a:spcPts val="1000"/>
              </a:spcBef>
            </a:pPr>
            <a:endParaRPr lang="de-DE" sz="1400" dirty="0" smtClean="0">
              <a:solidFill>
                <a:srgbClr val="FF0000"/>
              </a:solidFill>
            </a:endParaRPr>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dirty="0"/>
          </a:p>
        </p:txBody>
      </p:sp>
      <p:sp>
        <p:nvSpPr>
          <p:cNvPr id="6" name="Espace réservé du numéro de diapositive 5"/>
          <p:cNvSpPr>
            <a:spLocks noGrp="1"/>
          </p:cNvSpPr>
          <p:nvPr>
            <p:ph type="sldNum" sz="quarter" idx="12"/>
          </p:nvPr>
        </p:nvSpPr>
        <p:spPr/>
        <p:txBody>
          <a:bodyPr/>
          <a:lstStyle/>
          <a:p>
            <a:fld id="{2E172A0B-52BE-4F9C-A5E6-30E221F554E7}" type="slidenum">
              <a:rPr lang="fr-LU" smtClean="0"/>
              <a:t>6</a:t>
            </a:fld>
            <a:endParaRPr lang="fr-LU"/>
          </a:p>
        </p:txBody>
      </p:sp>
    </p:spTree>
    <p:extLst>
      <p:ext uri="{BB962C8B-B14F-4D97-AF65-F5344CB8AC3E}">
        <p14:creationId xmlns:p14="http://schemas.microsoft.com/office/powerpoint/2010/main" val="932882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56136" y="831765"/>
            <a:ext cx="5247988" cy="5848172"/>
          </a:xfrm>
        </p:spPr>
        <p:txBody>
          <a:bodyPr>
            <a:noAutofit/>
          </a:bodyPr>
          <a:lstStyle/>
          <a:p>
            <a:pPr marL="0" indent="0" algn="just">
              <a:lnSpc>
                <a:spcPct val="113000"/>
              </a:lnSpc>
              <a:buNone/>
            </a:pPr>
            <a:r>
              <a:rPr lang="fr-FR" sz="1600" b="1" i="1" dirty="0" smtClean="0">
                <a:solidFill>
                  <a:srgbClr val="AA0A5E"/>
                </a:solidFill>
              </a:rPr>
              <a:t>Dépenses éligibles </a:t>
            </a:r>
          </a:p>
          <a:p>
            <a:pPr marL="0" indent="0" algn="just">
              <a:lnSpc>
                <a:spcPct val="113000"/>
              </a:lnSpc>
              <a:buNone/>
            </a:pPr>
            <a:r>
              <a:rPr lang="fr-FR" sz="1400" dirty="0" smtClean="0"/>
              <a:t>Les dépenses éligibles concernent l’ensemble des coûts liés à la mise en œuvre du projet : </a:t>
            </a:r>
          </a:p>
          <a:p>
            <a:pPr algn="just">
              <a:lnSpc>
                <a:spcPct val="113000"/>
              </a:lnSpc>
              <a:spcBef>
                <a:spcPts val="0"/>
              </a:spcBef>
              <a:buClr>
                <a:srgbClr val="AA0A5E"/>
              </a:buClr>
              <a:buFont typeface="Wingdings" panose="05000000000000000000" pitchFamily="2" charset="2"/>
              <a:buChar char="§"/>
            </a:pPr>
            <a:r>
              <a:rPr lang="fr-FR" sz="1400" dirty="0" smtClean="0"/>
              <a:t>coûts liés à l’organisation de manifestations et coûts induits (intervenants, location de salle, location de matériels divers, etc.)</a:t>
            </a:r>
          </a:p>
          <a:p>
            <a:pPr algn="just">
              <a:lnSpc>
                <a:spcPct val="113000"/>
              </a:lnSpc>
              <a:spcBef>
                <a:spcPts val="0"/>
              </a:spcBef>
              <a:buClr>
                <a:srgbClr val="AA0A5E"/>
              </a:buClr>
              <a:buFont typeface="Wingdings" panose="05000000000000000000" pitchFamily="2" charset="2"/>
              <a:buChar char="§"/>
            </a:pPr>
            <a:r>
              <a:rPr lang="fr-FR" sz="1400" dirty="0" smtClean="0"/>
              <a:t>réalisation d’outils de communication (publications, affiches, banderoles, etc.) </a:t>
            </a:r>
          </a:p>
          <a:p>
            <a:pPr algn="just">
              <a:lnSpc>
                <a:spcPct val="113000"/>
              </a:lnSpc>
              <a:spcBef>
                <a:spcPts val="0"/>
              </a:spcBef>
              <a:buClr>
                <a:srgbClr val="AA0A5E"/>
              </a:buClr>
              <a:buFont typeface="Wingdings" panose="05000000000000000000" pitchFamily="2" charset="2"/>
              <a:buChar char="§"/>
            </a:pPr>
            <a:r>
              <a:rPr lang="fr-FR" sz="1400" dirty="0" smtClean="0"/>
              <a:t>frais de déplacements, de réunions et de restauration, en fonction de la nature de l’opération</a:t>
            </a:r>
          </a:p>
          <a:p>
            <a:pPr marL="0" indent="0" algn="just">
              <a:lnSpc>
                <a:spcPct val="113000"/>
              </a:lnSpc>
              <a:buNone/>
            </a:pPr>
            <a:r>
              <a:rPr lang="fr-FR" sz="1400" dirty="0" smtClean="0"/>
              <a:t>Le lien direct entre les dépenses présentées et le projet soutenu au titre du Fonds devra être clairement démontré dans tous les documents justificatifs que fournira le porteur de projet (voir formulaire de dépôt).  </a:t>
            </a:r>
          </a:p>
          <a:p>
            <a:pPr marL="0" indent="0" algn="just">
              <a:lnSpc>
                <a:spcPct val="113000"/>
              </a:lnSpc>
              <a:buNone/>
            </a:pPr>
            <a:r>
              <a:rPr lang="fr-FR" sz="1600" b="1" i="1" dirty="0" smtClean="0">
                <a:solidFill>
                  <a:srgbClr val="AA0A5E"/>
                </a:solidFill>
              </a:rPr>
              <a:t>Dépenses non éligibles</a:t>
            </a:r>
          </a:p>
          <a:p>
            <a:pPr marL="0" indent="0" algn="just">
              <a:lnSpc>
                <a:spcPct val="113000"/>
              </a:lnSpc>
              <a:buNone/>
            </a:pPr>
            <a:r>
              <a:rPr lang="fr-FR" sz="1400" dirty="0" smtClean="0"/>
              <a:t>Les dépenses non éligibles au titre du présent appel à projet sont :</a:t>
            </a:r>
          </a:p>
          <a:p>
            <a:pPr algn="just">
              <a:lnSpc>
                <a:spcPct val="113000"/>
              </a:lnSpc>
              <a:spcBef>
                <a:spcPts val="0"/>
              </a:spcBef>
            </a:pPr>
            <a:r>
              <a:rPr lang="fr-FR" sz="1400" dirty="0" smtClean="0"/>
              <a:t>Les coûts de personnels liés à la structure et non spécifiques à l’action </a:t>
            </a:r>
          </a:p>
          <a:p>
            <a:pPr algn="just">
              <a:lnSpc>
                <a:spcPct val="113000"/>
              </a:lnSpc>
              <a:spcBef>
                <a:spcPts val="0"/>
              </a:spcBef>
            </a:pPr>
            <a:r>
              <a:rPr lang="fr-FR" sz="1400" dirty="0" smtClean="0"/>
              <a:t>Les frais de fonctionnement quotidien de la structure.</a:t>
            </a:r>
          </a:p>
        </p:txBody>
      </p:sp>
      <p:sp>
        <p:nvSpPr>
          <p:cNvPr id="6" name="Espace réservé du contenu 5"/>
          <p:cNvSpPr>
            <a:spLocks noGrp="1"/>
          </p:cNvSpPr>
          <p:nvPr>
            <p:ph sz="half" idx="2"/>
          </p:nvPr>
        </p:nvSpPr>
        <p:spPr>
          <a:xfrm>
            <a:off x="6172200" y="831765"/>
            <a:ext cx="5181600" cy="5443911"/>
          </a:xfrm>
        </p:spPr>
        <p:txBody>
          <a:bodyPr>
            <a:normAutofit fontScale="25000" lnSpcReduction="20000"/>
          </a:bodyPr>
          <a:lstStyle/>
          <a:p>
            <a:pPr marL="0" lvl="0" indent="0" algn="just">
              <a:lnSpc>
                <a:spcPct val="134000"/>
              </a:lnSpc>
              <a:buNone/>
            </a:pPr>
            <a:r>
              <a:rPr lang="de-DE" sz="6400" b="1" i="1" dirty="0" smtClean="0">
                <a:solidFill>
                  <a:srgbClr val="AA0A5E"/>
                </a:solidFill>
              </a:rPr>
              <a:t>Förderfähige Ausgaben</a:t>
            </a:r>
          </a:p>
          <a:p>
            <a:pPr marL="0" lvl="0" indent="0" algn="just">
              <a:lnSpc>
                <a:spcPct val="134000"/>
              </a:lnSpc>
              <a:buNone/>
            </a:pPr>
            <a:r>
              <a:rPr lang="de-DE" sz="5600" dirty="0" smtClean="0">
                <a:solidFill>
                  <a:prstClr val="black"/>
                </a:solidFill>
              </a:rPr>
              <a:t>Förderfähig sind sämtliche Ausgaben, die im Zusammenhang mit der Durchführung des Projektes stehen: </a:t>
            </a:r>
          </a:p>
          <a:p>
            <a:pPr lvl="0" algn="just">
              <a:lnSpc>
                <a:spcPct val="134000"/>
              </a:lnSpc>
              <a:spcBef>
                <a:spcPts val="0"/>
              </a:spcBef>
              <a:buClr>
                <a:srgbClr val="AA0A5E"/>
              </a:buClr>
              <a:buFont typeface="Wingdings" panose="05000000000000000000" pitchFamily="2" charset="2"/>
              <a:buChar char="§"/>
            </a:pPr>
            <a:r>
              <a:rPr lang="de-DE" sz="5600" dirty="0" smtClean="0">
                <a:solidFill>
                  <a:prstClr val="black"/>
                </a:solidFill>
              </a:rPr>
              <a:t>Kosten für die Organisation von Veranstaltungen und daraus entstehende Kosten (Referenten, Raummiete, Miete von Equipment etc.)</a:t>
            </a:r>
          </a:p>
          <a:p>
            <a:pPr lvl="0" algn="just">
              <a:lnSpc>
                <a:spcPct val="134000"/>
              </a:lnSpc>
              <a:spcBef>
                <a:spcPts val="0"/>
              </a:spcBef>
              <a:buClr>
                <a:srgbClr val="AA0A5E"/>
              </a:buClr>
              <a:buFont typeface="Wingdings" panose="05000000000000000000" pitchFamily="2" charset="2"/>
              <a:buChar char="§"/>
            </a:pPr>
            <a:r>
              <a:rPr lang="de-DE" sz="5600" dirty="0" smtClean="0">
                <a:solidFill>
                  <a:prstClr val="black"/>
                </a:solidFill>
              </a:rPr>
              <a:t>Herstellung von Kommunikationsmaterial (Publikationen, Plakate, Banner etc.) </a:t>
            </a:r>
          </a:p>
          <a:p>
            <a:pPr lvl="0" algn="just">
              <a:lnSpc>
                <a:spcPct val="134000"/>
              </a:lnSpc>
              <a:spcBef>
                <a:spcPts val="0"/>
              </a:spcBef>
              <a:spcAft>
                <a:spcPts val="1200"/>
              </a:spcAft>
              <a:buClr>
                <a:srgbClr val="AA0A5E"/>
              </a:buClr>
              <a:buFont typeface="Wingdings" panose="05000000000000000000" pitchFamily="2" charset="2"/>
              <a:buChar char="§"/>
            </a:pPr>
            <a:r>
              <a:rPr lang="de-DE" sz="5600" dirty="0" smtClean="0">
                <a:solidFill>
                  <a:prstClr val="black"/>
                </a:solidFill>
              </a:rPr>
              <a:t>Reisekosten, Sitzungskosten und Verpflegungskosten </a:t>
            </a:r>
            <a:r>
              <a:rPr lang="de-DE" sz="5600" dirty="0" smtClean="0"/>
              <a:t>nach Art des Projektes </a:t>
            </a:r>
            <a:endParaRPr lang="de-DE" sz="5200" dirty="0">
              <a:solidFill>
                <a:prstClr val="black"/>
              </a:solidFill>
            </a:endParaRPr>
          </a:p>
          <a:p>
            <a:pPr marL="0" lvl="0" indent="0" algn="just">
              <a:lnSpc>
                <a:spcPct val="134000"/>
              </a:lnSpc>
              <a:spcBef>
                <a:spcPts val="0"/>
              </a:spcBef>
              <a:buNone/>
            </a:pPr>
            <a:r>
              <a:rPr lang="de-DE" sz="5600" dirty="0" smtClean="0">
                <a:solidFill>
                  <a:prstClr val="black"/>
                </a:solidFill>
              </a:rPr>
              <a:t>Der Zusammenhang zwischen den vorgelegten Ausgaben und dem durch den Fonds geförderten Projekt muss durch entsprechende Dokumente klar nachgewiesen </a:t>
            </a:r>
            <a:r>
              <a:rPr lang="de-DE" sz="5600" dirty="0" smtClean="0"/>
              <a:t>werden (s. Antragsformular). </a:t>
            </a:r>
          </a:p>
          <a:p>
            <a:pPr marL="0" lvl="0" indent="0" algn="just">
              <a:lnSpc>
                <a:spcPct val="134000"/>
              </a:lnSpc>
              <a:buNone/>
            </a:pPr>
            <a:r>
              <a:rPr lang="de-DE" sz="6400" b="1" i="1" dirty="0" smtClean="0">
                <a:solidFill>
                  <a:srgbClr val="AA0A5E"/>
                </a:solidFill>
              </a:rPr>
              <a:t>Nicht förderfähige Ausgaben </a:t>
            </a:r>
          </a:p>
          <a:p>
            <a:pPr marL="0" lvl="0" indent="0" algn="just">
              <a:lnSpc>
                <a:spcPct val="134000"/>
              </a:lnSpc>
              <a:buNone/>
            </a:pPr>
            <a:r>
              <a:rPr lang="de-DE" sz="5600" dirty="0" smtClean="0">
                <a:solidFill>
                  <a:prstClr val="black"/>
                </a:solidFill>
              </a:rPr>
              <a:t>Folgende Ausgaben sind im Rahmen dieser Projektausschreibung nicht förderfähig:</a:t>
            </a:r>
          </a:p>
          <a:p>
            <a:pPr lvl="0" algn="just">
              <a:lnSpc>
                <a:spcPct val="134000"/>
              </a:lnSpc>
              <a:spcBef>
                <a:spcPts val="0"/>
              </a:spcBef>
            </a:pPr>
            <a:r>
              <a:rPr lang="de-DE" sz="5600" dirty="0" smtClean="0">
                <a:solidFill>
                  <a:prstClr val="black"/>
                </a:solidFill>
              </a:rPr>
              <a:t>Personalkosten der Struktur, die nicht spezifisch mit der Durchführung des Projektes zusammenhängen </a:t>
            </a:r>
          </a:p>
          <a:p>
            <a:pPr lvl="0" algn="just">
              <a:lnSpc>
                <a:spcPct val="134000"/>
              </a:lnSpc>
              <a:spcBef>
                <a:spcPts val="0"/>
              </a:spcBef>
            </a:pPr>
            <a:r>
              <a:rPr lang="de-DE" sz="5600" dirty="0" smtClean="0">
                <a:solidFill>
                  <a:prstClr val="black"/>
                </a:solidFill>
              </a:rPr>
              <a:t>Alltägliche Betriebskosten der Struktur</a:t>
            </a:r>
          </a:p>
          <a:p>
            <a:pPr marL="0" indent="0">
              <a:buNone/>
            </a:pPr>
            <a:endParaRPr lang="de-DE" sz="3200" dirty="0"/>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dirty="0"/>
          </a:p>
        </p:txBody>
      </p:sp>
      <p:sp>
        <p:nvSpPr>
          <p:cNvPr id="7" name="Espace réservé du numéro de diapositive 6"/>
          <p:cNvSpPr>
            <a:spLocks noGrp="1"/>
          </p:cNvSpPr>
          <p:nvPr>
            <p:ph type="sldNum" sz="quarter" idx="12"/>
          </p:nvPr>
        </p:nvSpPr>
        <p:spPr/>
        <p:txBody>
          <a:bodyPr/>
          <a:lstStyle/>
          <a:p>
            <a:fld id="{2E172A0B-52BE-4F9C-A5E6-30E221F554E7}" type="slidenum">
              <a:rPr lang="fr-LU" smtClean="0"/>
              <a:t>7</a:t>
            </a:fld>
            <a:endParaRPr lang="fr-LU"/>
          </a:p>
        </p:txBody>
      </p:sp>
    </p:spTree>
    <p:extLst>
      <p:ext uri="{BB962C8B-B14F-4D97-AF65-F5344CB8AC3E}">
        <p14:creationId xmlns:p14="http://schemas.microsoft.com/office/powerpoint/2010/main" val="33853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58265" y="997851"/>
            <a:ext cx="5293895" cy="4351338"/>
          </a:xfrm>
        </p:spPr>
        <p:txBody>
          <a:bodyPr>
            <a:normAutofit/>
          </a:bodyPr>
          <a:lstStyle/>
          <a:p>
            <a:pPr marL="0" indent="0" algn="just">
              <a:lnSpc>
                <a:spcPct val="113000"/>
              </a:lnSpc>
              <a:buNone/>
            </a:pPr>
            <a:r>
              <a:rPr lang="fr-FR" sz="1600" b="1" i="1" dirty="0" smtClean="0">
                <a:solidFill>
                  <a:srgbClr val="AA0A5E"/>
                </a:solidFill>
              </a:rPr>
              <a:t>Modalités de financement des projets </a:t>
            </a:r>
          </a:p>
          <a:p>
            <a:pPr marL="0" indent="0" algn="just">
              <a:lnSpc>
                <a:spcPct val="113000"/>
              </a:lnSpc>
              <a:buNone/>
            </a:pPr>
            <a:r>
              <a:rPr lang="fr-FR" sz="1400" dirty="0" smtClean="0"/>
              <a:t>Les remboursements des frais se fera par justification des décomptes en aval du projet.</a:t>
            </a:r>
            <a:endParaRPr lang="fr-FR" sz="1600" dirty="0" smtClean="0"/>
          </a:p>
          <a:p>
            <a:pPr marL="0" indent="0" algn="just">
              <a:lnSpc>
                <a:spcPct val="113000"/>
              </a:lnSpc>
              <a:buNone/>
            </a:pPr>
            <a:r>
              <a:rPr lang="fr-FR" sz="1600" b="1" i="1" dirty="0" smtClean="0">
                <a:solidFill>
                  <a:srgbClr val="AA0A5E"/>
                </a:solidFill>
              </a:rPr>
              <a:t>Taux et montant de co-financement</a:t>
            </a:r>
          </a:p>
          <a:p>
            <a:pPr marL="0" indent="0" algn="just">
              <a:lnSpc>
                <a:spcPct val="113000"/>
              </a:lnSpc>
              <a:buNone/>
            </a:pPr>
            <a:r>
              <a:rPr lang="en-US" sz="1400" dirty="0" smtClean="0"/>
              <a:t>Les </a:t>
            </a:r>
            <a:r>
              <a:rPr lang="en-US" sz="1400" dirty="0" err="1" smtClean="0"/>
              <a:t>projets</a:t>
            </a:r>
            <a:r>
              <a:rPr lang="en-US" sz="1400" dirty="0" smtClean="0"/>
              <a:t> </a:t>
            </a:r>
            <a:r>
              <a:rPr lang="en-US" sz="1400" dirty="0" err="1" smtClean="0"/>
              <a:t>peuvent</a:t>
            </a:r>
            <a:r>
              <a:rPr lang="en-US" sz="1400" dirty="0" smtClean="0"/>
              <a:t> </a:t>
            </a:r>
            <a:r>
              <a:rPr lang="en-US" sz="1400" dirty="0" err="1" smtClean="0"/>
              <a:t>être</a:t>
            </a:r>
            <a:r>
              <a:rPr lang="en-US" sz="1400" dirty="0" smtClean="0"/>
              <a:t> </a:t>
            </a:r>
            <a:r>
              <a:rPr lang="en-US" sz="1400" dirty="0" err="1" smtClean="0"/>
              <a:t>confinancés</a:t>
            </a:r>
            <a:r>
              <a:rPr lang="en-US" sz="1400" dirty="0" smtClean="0"/>
              <a:t> </a:t>
            </a:r>
            <a:r>
              <a:rPr lang="en-US" sz="1400" dirty="0" err="1" smtClean="0"/>
              <a:t>jusqu’à</a:t>
            </a:r>
            <a:r>
              <a:rPr lang="en-US" sz="1400" dirty="0" smtClean="0"/>
              <a:t> 90% du </a:t>
            </a:r>
            <a:r>
              <a:rPr lang="en-US" sz="1400" dirty="0" err="1" smtClean="0"/>
              <a:t>montant</a:t>
            </a:r>
            <a:r>
              <a:rPr lang="en-US" sz="1400" dirty="0" smtClean="0"/>
              <a:t> total du </a:t>
            </a:r>
            <a:r>
              <a:rPr lang="en-US" sz="1400" dirty="0" err="1" smtClean="0"/>
              <a:t>projet</a:t>
            </a:r>
            <a:r>
              <a:rPr lang="en-US" sz="1400" dirty="0" smtClean="0"/>
              <a:t> TTC (</a:t>
            </a:r>
            <a:r>
              <a:rPr lang="fr-FR" sz="1400" dirty="0" smtClean="0"/>
              <a:t>500</a:t>
            </a:r>
            <a:r>
              <a:rPr lang="fr-FR" sz="1400" dirty="0"/>
              <a:t>€ minimum à 2000€ </a:t>
            </a:r>
            <a:r>
              <a:rPr lang="fr-FR" sz="1400" dirty="0" smtClean="0"/>
              <a:t>maximum par projet).</a:t>
            </a:r>
            <a:endParaRPr lang="fr-FR" sz="1400" dirty="0"/>
          </a:p>
          <a:p>
            <a:pPr marL="0" indent="0" algn="just">
              <a:lnSpc>
                <a:spcPct val="113000"/>
              </a:lnSpc>
              <a:buNone/>
            </a:pPr>
            <a:r>
              <a:rPr lang="fr-FR" sz="1600" b="1" i="1" dirty="0" smtClean="0">
                <a:solidFill>
                  <a:srgbClr val="AA0A5E"/>
                </a:solidFill>
              </a:rPr>
              <a:t>Gestion</a:t>
            </a:r>
          </a:p>
          <a:p>
            <a:pPr marL="0" indent="0" algn="just">
              <a:lnSpc>
                <a:spcPct val="113000"/>
              </a:lnSpc>
              <a:buNone/>
            </a:pPr>
            <a:r>
              <a:rPr lang="en-US" sz="1400" dirty="0" smtClean="0"/>
              <a:t>Le </a:t>
            </a:r>
            <a:r>
              <a:rPr lang="en-US" sz="1400" dirty="0" err="1" smtClean="0"/>
              <a:t>Fonds</a:t>
            </a:r>
            <a:r>
              <a:rPr lang="en-US" sz="1400" dirty="0" smtClean="0"/>
              <a:t> de </a:t>
            </a:r>
            <a:r>
              <a:rPr lang="en-US" sz="1400" dirty="0" err="1" smtClean="0"/>
              <a:t>coopération</a:t>
            </a:r>
            <a:r>
              <a:rPr lang="en-US" sz="1400" dirty="0" smtClean="0"/>
              <a:t> de la Grande Région </a:t>
            </a:r>
            <a:r>
              <a:rPr lang="en-US" sz="1400" dirty="0" err="1" smtClean="0"/>
              <a:t>est</a:t>
            </a:r>
            <a:r>
              <a:rPr lang="en-US" sz="1400" dirty="0" smtClean="0"/>
              <a:t> </a:t>
            </a:r>
            <a:r>
              <a:rPr lang="en-US" sz="1400" dirty="0" err="1" smtClean="0"/>
              <a:t>géré</a:t>
            </a:r>
            <a:r>
              <a:rPr lang="en-US" sz="1400" dirty="0" smtClean="0"/>
              <a:t> par le </a:t>
            </a:r>
            <a:r>
              <a:rPr lang="en-US" sz="1400" dirty="0" err="1" smtClean="0"/>
              <a:t>Secrétariat</a:t>
            </a:r>
            <a:r>
              <a:rPr lang="en-US" sz="1400" dirty="0" smtClean="0"/>
              <a:t> du Sommet de la Grande Région.</a:t>
            </a:r>
            <a:endParaRPr lang="fr-FR" sz="1400" i="1" dirty="0" smtClean="0"/>
          </a:p>
        </p:txBody>
      </p:sp>
      <p:sp>
        <p:nvSpPr>
          <p:cNvPr id="6" name="Espace réservé du contenu 5"/>
          <p:cNvSpPr>
            <a:spLocks noGrp="1"/>
          </p:cNvSpPr>
          <p:nvPr>
            <p:ph sz="half" idx="2"/>
          </p:nvPr>
        </p:nvSpPr>
        <p:spPr>
          <a:xfrm>
            <a:off x="6528334" y="997851"/>
            <a:ext cx="5181600" cy="4351338"/>
          </a:xfrm>
        </p:spPr>
        <p:txBody>
          <a:bodyPr>
            <a:normAutofit/>
          </a:bodyPr>
          <a:lstStyle/>
          <a:p>
            <a:pPr marL="0" indent="0" algn="just">
              <a:lnSpc>
                <a:spcPct val="113000"/>
              </a:lnSpc>
              <a:buNone/>
            </a:pPr>
            <a:r>
              <a:rPr lang="fr-FR" sz="1600" b="1" i="1" dirty="0" err="1" smtClean="0">
                <a:solidFill>
                  <a:srgbClr val="AA0A5E"/>
                </a:solidFill>
              </a:rPr>
              <a:t>Rahmenbedingungen</a:t>
            </a:r>
            <a:r>
              <a:rPr lang="fr-FR" sz="1600" b="1" i="1" dirty="0" smtClean="0">
                <a:solidFill>
                  <a:srgbClr val="AA0A5E"/>
                </a:solidFill>
              </a:rPr>
              <a:t> der </a:t>
            </a:r>
            <a:r>
              <a:rPr lang="fr-FR" sz="1600" b="1" i="1" dirty="0" err="1" smtClean="0">
                <a:solidFill>
                  <a:srgbClr val="AA0A5E"/>
                </a:solidFill>
              </a:rPr>
              <a:t>Projektfinanzierung</a:t>
            </a:r>
            <a:endParaRPr lang="fr-FR" sz="1600" b="1" i="1" dirty="0">
              <a:solidFill>
                <a:srgbClr val="AA0A5E"/>
              </a:solidFill>
            </a:endParaRPr>
          </a:p>
          <a:p>
            <a:pPr marL="0" indent="0" algn="just">
              <a:lnSpc>
                <a:spcPct val="113000"/>
              </a:lnSpc>
              <a:buNone/>
            </a:pPr>
            <a:r>
              <a:rPr lang="de-DE" sz="1400" dirty="0" smtClean="0"/>
              <a:t>Ausgaben werden auf Nachweis nach Projektdurchführung erstattet.</a:t>
            </a:r>
            <a:endParaRPr lang="en-US" sz="1400" dirty="0" smtClean="0"/>
          </a:p>
          <a:p>
            <a:pPr marL="0" indent="0" algn="just">
              <a:lnSpc>
                <a:spcPct val="113000"/>
              </a:lnSpc>
              <a:buNone/>
            </a:pPr>
            <a:r>
              <a:rPr lang="de-DE" sz="1600" b="1" i="1" dirty="0" err="1" smtClean="0">
                <a:solidFill>
                  <a:srgbClr val="AA0A5E"/>
                </a:solidFill>
              </a:rPr>
              <a:t>Kofinanzierungsquote</a:t>
            </a:r>
            <a:r>
              <a:rPr lang="de-DE" sz="1600" b="1" i="1" dirty="0" smtClean="0">
                <a:solidFill>
                  <a:srgbClr val="AA0A5E"/>
                </a:solidFill>
              </a:rPr>
              <a:t> und -summe</a:t>
            </a:r>
          </a:p>
          <a:p>
            <a:pPr marL="0" indent="0" algn="just">
              <a:lnSpc>
                <a:spcPct val="113000"/>
              </a:lnSpc>
              <a:buNone/>
            </a:pPr>
            <a:r>
              <a:rPr lang="de-DE" sz="1400" dirty="0" smtClean="0"/>
              <a:t>Projekte können in Höhe von bis </a:t>
            </a:r>
            <a:r>
              <a:rPr lang="de-DE" sz="1400" dirty="0"/>
              <a:t>zu 90 % der Gesamtsumme des Projekts (inkl. MwSt.) </a:t>
            </a:r>
            <a:r>
              <a:rPr lang="de-DE" sz="1400" dirty="0" smtClean="0"/>
              <a:t>gefördert werden. Die Förderhöhe pro Projekt beträgt mind. 500€ </a:t>
            </a:r>
            <a:r>
              <a:rPr lang="de-DE" sz="1400" dirty="0"/>
              <a:t>und </a:t>
            </a:r>
            <a:r>
              <a:rPr lang="de-DE" sz="1400" dirty="0" smtClean="0"/>
              <a:t>max. 2 </a:t>
            </a:r>
            <a:r>
              <a:rPr lang="de-DE" sz="1400" dirty="0"/>
              <a:t>000€</a:t>
            </a:r>
            <a:r>
              <a:rPr lang="de-DE" sz="1400" dirty="0" smtClean="0"/>
              <a:t>.</a:t>
            </a:r>
          </a:p>
          <a:p>
            <a:pPr marL="0" indent="0" algn="just">
              <a:lnSpc>
                <a:spcPct val="113000"/>
              </a:lnSpc>
              <a:buNone/>
            </a:pPr>
            <a:r>
              <a:rPr lang="fr-FR" sz="1600" b="1" i="1" dirty="0" err="1" smtClean="0">
                <a:solidFill>
                  <a:srgbClr val="AA0A5E"/>
                </a:solidFill>
              </a:rPr>
              <a:t>Verwaltung</a:t>
            </a:r>
            <a:endParaRPr lang="fr-FR" sz="1600" b="1" i="1" dirty="0" smtClean="0">
              <a:solidFill>
                <a:srgbClr val="AA0A5E"/>
              </a:solidFill>
            </a:endParaRPr>
          </a:p>
          <a:p>
            <a:pPr marL="0" indent="0" algn="just">
              <a:lnSpc>
                <a:spcPct val="113000"/>
              </a:lnSpc>
              <a:buNone/>
            </a:pPr>
            <a:r>
              <a:rPr lang="en-US" sz="1400" dirty="0"/>
              <a:t>Der </a:t>
            </a:r>
            <a:r>
              <a:rPr lang="en-US" sz="1400" dirty="0" err="1"/>
              <a:t>Kooperationsfonds</a:t>
            </a:r>
            <a:r>
              <a:rPr lang="en-US" sz="1400" dirty="0"/>
              <a:t> der Großregion </a:t>
            </a:r>
            <a:r>
              <a:rPr lang="en-US" sz="1400" dirty="0" err="1"/>
              <a:t>wird</a:t>
            </a:r>
            <a:r>
              <a:rPr lang="en-US" sz="1400" dirty="0"/>
              <a:t> </a:t>
            </a:r>
            <a:r>
              <a:rPr lang="en-US" sz="1400" dirty="0" err="1"/>
              <a:t>durch</a:t>
            </a:r>
            <a:r>
              <a:rPr lang="en-US" sz="1400" dirty="0"/>
              <a:t> das </a:t>
            </a:r>
            <a:r>
              <a:rPr lang="en-US" sz="1400" dirty="0" err="1"/>
              <a:t>Gipfelsekretariat</a:t>
            </a:r>
            <a:r>
              <a:rPr lang="en-US" sz="1400" dirty="0"/>
              <a:t> der Großregion </a:t>
            </a:r>
            <a:r>
              <a:rPr lang="en-US" sz="1400" dirty="0" err="1"/>
              <a:t>betreut</a:t>
            </a:r>
            <a:endParaRPr lang="fr-FR" sz="1400" b="1" i="1" dirty="0"/>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dirty="0"/>
          </a:p>
        </p:txBody>
      </p:sp>
      <p:sp>
        <p:nvSpPr>
          <p:cNvPr id="7" name="Espace réservé du numéro de diapositive 6"/>
          <p:cNvSpPr>
            <a:spLocks noGrp="1"/>
          </p:cNvSpPr>
          <p:nvPr>
            <p:ph type="sldNum" sz="quarter" idx="12"/>
          </p:nvPr>
        </p:nvSpPr>
        <p:spPr/>
        <p:txBody>
          <a:bodyPr/>
          <a:lstStyle/>
          <a:p>
            <a:fld id="{2E172A0B-52BE-4F9C-A5E6-30E221F554E7}" type="slidenum">
              <a:rPr lang="fr-LU" smtClean="0"/>
              <a:t>8</a:t>
            </a:fld>
            <a:endParaRPr lang="fr-LU"/>
          </a:p>
        </p:txBody>
      </p:sp>
    </p:spTree>
    <p:extLst>
      <p:ext uri="{BB962C8B-B14F-4D97-AF65-F5344CB8AC3E}">
        <p14:creationId xmlns:p14="http://schemas.microsoft.com/office/powerpoint/2010/main" val="3491040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838200" y="1469490"/>
            <a:ext cx="5181600" cy="4351338"/>
          </a:xfrm>
        </p:spPr>
        <p:txBody>
          <a:bodyPr>
            <a:noAutofit/>
          </a:bodyPr>
          <a:lstStyle/>
          <a:p>
            <a:pPr marL="0" lvl="0" indent="0">
              <a:buNone/>
            </a:pPr>
            <a:r>
              <a:rPr lang="fr-FR" sz="1600" b="1" i="1" dirty="0">
                <a:solidFill>
                  <a:srgbClr val="AA0A5E"/>
                </a:solidFill>
              </a:rPr>
              <a:t>Modalités de dépôt et de validation de projet </a:t>
            </a:r>
            <a:endParaRPr lang="fr-FR" sz="1600" dirty="0">
              <a:solidFill>
                <a:srgbClr val="AA0A5E"/>
              </a:solidFill>
            </a:endParaRPr>
          </a:p>
          <a:p>
            <a:pPr marL="0" indent="0">
              <a:buNone/>
            </a:pPr>
            <a:r>
              <a:rPr lang="fr-LU" sz="1400" dirty="0"/>
              <a:t>Les projets peuvent être déposés tout au long de l’année auprès du Secrétariat du Sommet de la Grande Région :</a:t>
            </a:r>
            <a:endParaRPr lang="fr-FR" sz="1400" dirty="0"/>
          </a:p>
          <a:p>
            <a:pPr marL="0" indent="0" algn="ctr">
              <a:buNone/>
            </a:pPr>
            <a:r>
              <a:rPr lang="fr-LU" sz="1400" b="1" dirty="0"/>
              <a:t>Secrétariat du Sommet de la Grande Région</a:t>
            </a:r>
            <a:endParaRPr lang="fr-FR" sz="1400" b="1" dirty="0"/>
          </a:p>
          <a:p>
            <a:pPr marL="0" indent="0" algn="ctr">
              <a:spcBef>
                <a:spcPts val="0"/>
              </a:spcBef>
              <a:buNone/>
            </a:pPr>
            <a:r>
              <a:rPr lang="fr-LU" sz="1400" dirty="0"/>
              <a:t>Maison de la Grande Région</a:t>
            </a:r>
            <a:endParaRPr lang="fr-FR" sz="1400" dirty="0"/>
          </a:p>
          <a:p>
            <a:pPr marL="0" indent="0" algn="ctr">
              <a:spcBef>
                <a:spcPts val="0"/>
              </a:spcBef>
              <a:buNone/>
            </a:pPr>
            <a:r>
              <a:rPr lang="fr-LU" sz="1400" dirty="0"/>
              <a:t>11, bd JF Kennedy</a:t>
            </a:r>
            <a:endParaRPr lang="fr-FR" sz="1400" dirty="0"/>
          </a:p>
          <a:p>
            <a:pPr marL="0" indent="0" algn="ctr">
              <a:spcBef>
                <a:spcPts val="0"/>
              </a:spcBef>
              <a:buNone/>
            </a:pPr>
            <a:r>
              <a:rPr lang="fr-LU" sz="1400" dirty="0"/>
              <a:t>L-4170 Esch-sur-Alzette</a:t>
            </a:r>
            <a:endParaRPr lang="fr-FR" sz="1400" dirty="0"/>
          </a:p>
          <a:p>
            <a:pPr marL="0" indent="0" algn="ctr">
              <a:spcBef>
                <a:spcPts val="0"/>
              </a:spcBef>
              <a:buNone/>
            </a:pPr>
            <a:r>
              <a:rPr lang="fr-LU" sz="1400" u="sng" dirty="0">
                <a:hlinkClick r:id="rId2"/>
              </a:rPr>
              <a:t>s</a:t>
            </a:r>
            <a:r>
              <a:rPr lang="fr-LU" sz="1400" u="sng" dirty="0" smtClean="0">
                <a:hlinkClick r:id="rId2"/>
              </a:rPr>
              <a:t>ecretariat.sommet@granderegion.net</a:t>
            </a:r>
            <a:r>
              <a:rPr lang="fr-LU" sz="1400" dirty="0" smtClean="0"/>
              <a:t> </a:t>
            </a:r>
            <a:endParaRPr lang="fr-FR" sz="1400" dirty="0"/>
          </a:p>
          <a:p>
            <a:pPr marL="0" indent="0">
              <a:buNone/>
            </a:pPr>
            <a:r>
              <a:rPr lang="fr-LU" sz="1600" dirty="0"/>
              <a:t> </a:t>
            </a:r>
            <a:endParaRPr lang="fr-FR" sz="1600" dirty="0"/>
          </a:p>
          <a:p>
            <a:pPr marL="0" indent="0">
              <a:buNone/>
            </a:pPr>
            <a:r>
              <a:rPr lang="fr-LU" sz="1400" dirty="0" smtClean="0"/>
              <a:t>Le</a:t>
            </a:r>
            <a:r>
              <a:rPr lang="fr-LU" sz="1600" dirty="0" smtClean="0"/>
              <a:t> </a:t>
            </a:r>
            <a:r>
              <a:rPr lang="fr-LU" sz="1400" dirty="0" smtClean="0"/>
              <a:t>dossier complet doit </a:t>
            </a:r>
            <a:r>
              <a:rPr lang="fr-LU" sz="1400" dirty="0"/>
              <a:t>être </a:t>
            </a:r>
            <a:r>
              <a:rPr lang="fr-LU" sz="1400" dirty="0" smtClean="0"/>
              <a:t>soumis </a:t>
            </a:r>
            <a:r>
              <a:rPr lang="fr-LU" sz="1400" dirty="0"/>
              <a:t>au moins </a:t>
            </a:r>
            <a:r>
              <a:rPr lang="fr-LU" sz="1400" dirty="0" smtClean="0"/>
              <a:t>8 </a:t>
            </a:r>
            <a:r>
              <a:rPr lang="fr-LU" sz="1400" dirty="0"/>
              <a:t>semaines avant le début du projet.</a:t>
            </a:r>
            <a:endParaRPr lang="fr-FR" sz="1400" dirty="0"/>
          </a:p>
          <a:p>
            <a:pPr marL="0" indent="0">
              <a:buNone/>
            </a:pPr>
            <a:r>
              <a:rPr lang="fr-LU" sz="1400" dirty="0"/>
              <a:t>Le Secrétariat du Sommet enverra un accusé de réception de la demande de projet et informera les </a:t>
            </a:r>
            <a:r>
              <a:rPr lang="fr-LU" sz="1400" dirty="0" smtClean="0"/>
              <a:t>porteurs </a:t>
            </a:r>
            <a:r>
              <a:rPr lang="fr-LU" sz="1400" dirty="0"/>
              <a:t>de projets du traitement de leur demande au plus tard </a:t>
            </a:r>
            <a:r>
              <a:rPr lang="fr-LU" sz="1400" dirty="0" smtClean="0"/>
              <a:t>8 </a:t>
            </a:r>
            <a:r>
              <a:rPr lang="fr-LU" sz="1400" dirty="0"/>
              <a:t>semaines après réception de la demande.</a:t>
            </a:r>
            <a:endParaRPr lang="fr-FR" sz="1400" dirty="0"/>
          </a:p>
          <a:p>
            <a:pPr marL="0" indent="0">
              <a:buNone/>
            </a:pPr>
            <a:r>
              <a:rPr lang="fr-FR" sz="1400" dirty="0"/>
              <a:t> </a:t>
            </a:r>
          </a:p>
          <a:p>
            <a:pPr marL="0" indent="0" algn="just">
              <a:buNone/>
            </a:pPr>
            <a:endParaRPr lang="fr-FR" sz="1600" dirty="0" smtClean="0"/>
          </a:p>
        </p:txBody>
      </p:sp>
      <p:sp>
        <p:nvSpPr>
          <p:cNvPr id="6" name="Espace réservé du contenu 5"/>
          <p:cNvSpPr>
            <a:spLocks noGrp="1"/>
          </p:cNvSpPr>
          <p:nvPr>
            <p:ph sz="half" idx="2"/>
          </p:nvPr>
        </p:nvSpPr>
        <p:spPr>
          <a:xfrm>
            <a:off x="6172200" y="1469490"/>
            <a:ext cx="5181600" cy="4351338"/>
          </a:xfrm>
        </p:spPr>
        <p:txBody>
          <a:bodyPr>
            <a:normAutofit/>
          </a:bodyPr>
          <a:lstStyle/>
          <a:p>
            <a:pPr marL="0" indent="0" algn="just">
              <a:buNone/>
            </a:pPr>
            <a:r>
              <a:rPr lang="de-DE" sz="1600" b="1" i="1" dirty="0" smtClean="0">
                <a:solidFill>
                  <a:srgbClr val="AA0A5E"/>
                </a:solidFill>
              </a:rPr>
              <a:t>Projektantragstellung und der -genehmigung</a:t>
            </a:r>
          </a:p>
          <a:p>
            <a:pPr marL="0" indent="0" algn="just">
              <a:buNone/>
            </a:pPr>
            <a:r>
              <a:rPr lang="de-DE" sz="1400" dirty="0" smtClean="0"/>
              <a:t>Anträge können das ganze Jahr über beim Gipfelsekretariat der Großregion eingereicht werden: </a:t>
            </a:r>
          </a:p>
          <a:p>
            <a:pPr marL="0" indent="0" algn="ctr">
              <a:buNone/>
            </a:pPr>
            <a:r>
              <a:rPr lang="de-DE" sz="1400" b="1" dirty="0" smtClean="0"/>
              <a:t>Gipfelsekretariat der Großregion</a:t>
            </a:r>
          </a:p>
          <a:p>
            <a:pPr marL="0" indent="0" algn="ctr">
              <a:spcBef>
                <a:spcPts val="0"/>
              </a:spcBef>
              <a:buNone/>
            </a:pPr>
            <a:r>
              <a:rPr lang="de-DE" sz="1400" dirty="0" smtClean="0"/>
              <a:t>Haus der Großregion</a:t>
            </a:r>
          </a:p>
          <a:p>
            <a:pPr marL="0" indent="0" algn="ctr">
              <a:spcBef>
                <a:spcPts val="0"/>
              </a:spcBef>
              <a:buNone/>
            </a:pPr>
            <a:r>
              <a:rPr lang="de-DE" sz="1400" dirty="0" smtClean="0"/>
              <a:t>11, </a:t>
            </a:r>
            <a:r>
              <a:rPr lang="de-DE" sz="1400" dirty="0" err="1" smtClean="0"/>
              <a:t>bd</a:t>
            </a:r>
            <a:r>
              <a:rPr lang="de-DE" sz="1400" dirty="0" smtClean="0"/>
              <a:t> JF Kennedy</a:t>
            </a:r>
          </a:p>
          <a:p>
            <a:pPr marL="0" indent="0" algn="ctr">
              <a:spcBef>
                <a:spcPts val="0"/>
              </a:spcBef>
              <a:buNone/>
            </a:pPr>
            <a:r>
              <a:rPr lang="de-DE" sz="1400" dirty="0" smtClean="0"/>
              <a:t>L-4170 Esch-</a:t>
            </a:r>
            <a:r>
              <a:rPr lang="de-DE" sz="1400" dirty="0" err="1" smtClean="0"/>
              <a:t>sur</a:t>
            </a:r>
            <a:r>
              <a:rPr lang="de-DE" sz="1400" dirty="0" smtClean="0"/>
              <a:t>-Alzette</a:t>
            </a:r>
          </a:p>
          <a:p>
            <a:pPr marL="0" indent="0" algn="ctr">
              <a:spcBef>
                <a:spcPts val="0"/>
              </a:spcBef>
              <a:buNone/>
            </a:pPr>
            <a:r>
              <a:rPr lang="de-DE" sz="1400" u="sng" dirty="0">
                <a:hlinkClick r:id="rId3"/>
              </a:rPr>
              <a:t>s</a:t>
            </a:r>
            <a:r>
              <a:rPr lang="de-DE" sz="1400" u="sng" dirty="0" smtClean="0">
                <a:hlinkClick r:id="rId3"/>
              </a:rPr>
              <a:t>ecretariat.sommet@granderegion.net</a:t>
            </a:r>
            <a:r>
              <a:rPr lang="de-DE" sz="1400" dirty="0" smtClean="0"/>
              <a:t> </a:t>
            </a:r>
          </a:p>
          <a:p>
            <a:pPr marL="0" indent="0" algn="ctr">
              <a:spcBef>
                <a:spcPts val="0"/>
              </a:spcBef>
              <a:buNone/>
            </a:pPr>
            <a:endParaRPr lang="de-DE" sz="1400" dirty="0" smtClean="0"/>
          </a:p>
          <a:p>
            <a:pPr marL="0" indent="0" algn="just">
              <a:buNone/>
            </a:pPr>
            <a:r>
              <a:rPr lang="de-DE" sz="1400" dirty="0" smtClean="0"/>
              <a:t>Die </a:t>
            </a:r>
            <a:r>
              <a:rPr lang="de-DE" sz="1400" dirty="0"/>
              <a:t>v</a:t>
            </a:r>
            <a:r>
              <a:rPr lang="de-DE" sz="1400" dirty="0" smtClean="0"/>
              <a:t>ollständigen Unterlagen müssen mindestens acht Wochen vor Beginn des Projektes vorliegen. </a:t>
            </a:r>
          </a:p>
          <a:p>
            <a:pPr marL="0" indent="0" algn="just">
              <a:buNone/>
            </a:pPr>
            <a:r>
              <a:rPr lang="de-DE" sz="1400" dirty="0" smtClean="0"/>
              <a:t>Das Gipfelsekretariat der Großregion wird den Projektträgern eine Eingangsbestätigung zusenden und sie spätestens acht Wochen nach Eingang des Antrags </a:t>
            </a:r>
            <a:r>
              <a:rPr lang="de-DE" sz="1400" dirty="0"/>
              <a:t>über die Entscheidung informieren</a:t>
            </a:r>
            <a:r>
              <a:rPr lang="de-DE" sz="1400" dirty="0" smtClean="0"/>
              <a:t>.</a:t>
            </a:r>
          </a:p>
          <a:p>
            <a:pPr marL="0" indent="0" algn="just">
              <a:buNone/>
            </a:pPr>
            <a:endParaRPr lang="de-DE" sz="1200" dirty="0"/>
          </a:p>
        </p:txBody>
      </p:sp>
      <p:sp>
        <p:nvSpPr>
          <p:cNvPr id="5" name="Espace réservé du pied de page 4"/>
          <p:cNvSpPr>
            <a:spLocks noGrp="1"/>
          </p:cNvSpPr>
          <p:nvPr>
            <p:ph type="ftr" sz="quarter" idx="11"/>
          </p:nvPr>
        </p:nvSpPr>
        <p:spPr/>
        <p:txBody>
          <a:bodyPr/>
          <a:lstStyle/>
          <a:p>
            <a:r>
              <a:rPr lang="fr-FR" smtClean="0"/>
              <a:t>Fonds de coopération Grande Région - Kooperationsfonds Großregion</a:t>
            </a:r>
            <a:endParaRPr lang="fr-LU" dirty="0"/>
          </a:p>
        </p:txBody>
      </p:sp>
      <p:sp>
        <p:nvSpPr>
          <p:cNvPr id="7" name="Espace réservé du numéro de diapositive 6"/>
          <p:cNvSpPr>
            <a:spLocks noGrp="1"/>
          </p:cNvSpPr>
          <p:nvPr>
            <p:ph type="sldNum" sz="quarter" idx="12"/>
          </p:nvPr>
        </p:nvSpPr>
        <p:spPr/>
        <p:txBody>
          <a:bodyPr/>
          <a:lstStyle/>
          <a:p>
            <a:fld id="{2E172A0B-52BE-4F9C-A5E6-30E221F554E7}" type="slidenum">
              <a:rPr lang="fr-LU" smtClean="0"/>
              <a:t>9</a:t>
            </a:fld>
            <a:endParaRPr lang="fr-LU"/>
          </a:p>
        </p:txBody>
      </p:sp>
    </p:spTree>
    <p:extLst>
      <p:ext uri="{BB962C8B-B14F-4D97-AF65-F5344CB8AC3E}">
        <p14:creationId xmlns:p14="http://schemas.microsoft.com/office/powerpoint/2010/main" val="359295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1452</Words>
  <Application>Microsoft Office PowerPoint</Application>
  <PresentationFormat>Grand écran</PresentationFormat>
  <Paragraphs>124</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Tw Cen MT</vt:lpstr>
      <vt:lpstr>Wingdings</vt:lpstr>
      <vt:lpstr>Thème Office</vt:lpstr>
      <vt:lpstr> FONDS DE COOPÉRATION DE LA GRANDE RÉGION KOOPERATIONSFOND DER GROSSREGION</vt:lpstr>
      <vt:lpstr>La Grande Région : un espace de coopération transfrontalière au service des citoyens Die Großregion: ein grenzüberschreitender Kooperationsraum im Dienste der Bürger</vt:lpstr>
      <vt:lpstr>Le Fonds de coopération de la Grande Région : un fonds à dimension citoyenne Der Kooperationsfonds der Großregion : ein Fonds mit bürgerschaftlicher Dimension </vt:lpstr>
      <vt:lpstr>Présentation PowerPoint</vt:lpstr>
      <vt:lpstr>Conditions générales de l’appel à projets Allgemeine Ausschreibungsbedingungen</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Fonds de coopération de la Grande Région</dc:title>
  <dc:creator>florence jacquey</dc:creator>
  <cp:lastModifiedBy>Isabelle Dalaudiere</cp:lastModifiedBy>
  <cp:revision>62</cp:revision>
  <dcterms:created xsi:type="dcterms:W3CDTF">2019-05-13T08:18:47Z</dcterms:created>
  <dcterms:modified xsi:type="dcterms:W3CDTF">2019-06-03T14:58:35Z</dcterms:modified>
</cp:coreProperties>
</file>