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3" r:id="rId2"/>
    <p:sldId id="263" r:id="rId3"/>
    <p:sldId id="269" r:id="rId4"/>
    <p:sldId id="267" r:id="rId5"/>
    <p:sldId id="268" r:id="rId6"/>
    <p:sldId id="274" r:id="rId7"/>
    <p:sldId id="266" r:id="rId8"/>
    <p:sldId id="270" r:id="rId9"/>
    <p:sldId id="271" r:id="rId10"/>
    <p:sldId id="272" r:id="rId11"/>
    <p:sldId id="289" r:id="rId12"/>
    <p:sldId id="290" r:id="rId13"/>
    <p:sldId id="287" r:id="rId14"/>
    <p:sldId id="26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196"/>
    <a:srgbClr val="FAB900"/>
    <a:srgbClr val="F4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 autoAdjust="0"/>
    <p:restoredTop sz="92357" autoAdjust="0"/>
  </p:normalViewPr>
  <p:slideViewPr>
    <p:cSldViewPr snapToGrid="0">
      <p:cViewPr varScale="1">
        <p:scale>
          <a:sx n="106" d="100"/>
          <a:sy n="106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34D2-BCC8-443D-B5CF-2003044C0319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4709-68D7-4935-AF06-96341C6FB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09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VLAIO = </a:t>
            </a:r>
            <a:r>
              <a:rPr lang="de-DE" dirty="0" err="1" smtClean="0"/>
              <a:t>Flanders</a:t>
            </a:r>
            <a:r>
              <a:rPr lang="de-DE" dirty="0" smtClean="0"/>
              <a:t> Innovation</a:t>
            </a:r>
            <a:r>
              <a:rPr lang="de-DE" baseline="0" dirty="0" smtClean="0"/>
              <a:t> &amp; Entrepreneurship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4709-68D7-4935-AF06-96341C6FB16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29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CORNET is a network of ministries and funding agencies that combine their existing funding schemes to increase the competitiveness of small and medium-sized enterprises (SMEs):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pre-competitive Collective Research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4709-68D7-4935-AF06-96341C6FB16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99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76" y="533951"/>
            <a:ext cx="2455837" cy="105377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0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i="1">
                <a:solidFill>
                  <a:srgbClr val="FAB9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2"/>
          </p:nvPr>
        </p:nvSpPr>
        <p:spPr>
          <a:xfrm>
            <a:off x="838200" y="2693988"/>
            <a:ext cx="4919663" cy="17303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362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ohne IraSME-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sz="32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08EE94E-35BF-274B-9508-54287B390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90688"/>
            <a:ext cx="10515600" cy="424656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B53D65-8822-F64C-80D5-CEBEBC9D69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58D5904-E8F1-C546-8207-4D8C1ED104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6FC0E27-C3DA-FB41-9F49-B012AF11DB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86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- Ende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063342" y="355795"/>
            <a:ext cx="3827108" cy="1566312"/>
          </a:xfrm>
        </p:spPr>
        <p:txBody>
          <a:bodyPr>
            <a:noAutofit/>
          </a:bodyPr>
          <a:lstStyle>
            <a:lvl1pPr>
              <a:defRPr sz="3600">
                <a:solidFill>
                  <a:srgbClr val="FAB900"/>
                </a:solidFill>
              </a:defRPr>
            </a:lvl1pPr>
          </a:lstStyle>
          <a:p>
            <a:r>
              <a:rPr lang="en-GB" noProof="0" dirty="0"/>
              <a:t>Thank you </a:t>
            </a:r>
            <a:br>
              <a:rPr lang="en-GB" noProof="0" dirty="0"/>
            </a:br>
            <a:r>
              <a:rPr lang="en-GB" noProof="0" dirty="0"/>
              <a:t>for your attention!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02" y="4161452"/>
            <a:ext cx="2615651" cy="26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MBi-Logo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951"/>
            <a:ext cx="2455837" cy="1053777"/>
          </a:xfrm>
          <a:prstGeom prst="rect">
            <a:avLst/>
          </a:prstGeo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i="1">
                <a:solidFill>
                  <a:srgbClr val="FAB900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18FDDB-31A1-E34C-8396-4C5FC98F39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25" y="5688320"/>
            <a:ext cx="1134588" cy="11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3951"/>
            <a:ext cx="8735008" cy="1053777"/>
          </a:xfrm>
        </p:spPr>
        <p:txBody>
          <a:bodyPr/>
          <a:lstStyle>
            <a:lvl1pPr>
              <a:defRPr sz="32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50075"/>
            <a:ext cx="10515600" cy="3604549"/>
          </a:xfrm>
        </p:spPr>
        <p:txBody>
          <a:bodyPr/>
          <a:lstStyle>
            <a:lvl1pPr>
              <a:defRPr sz="2400">
                <a:solidFill>
                  <a:srgbClr val="0F4196"/>
                </a:solidFill>
              </a:defRPr>
            </a:lvl1pPr>
            <a:lvl2pPr>
              <a:defRPr>
                <a:solidFill>
                  <a:srgbClr val="0F4196"/>
                </a:solidFill>
              </a:defRPr>
            </a:lvl2pPr>
            <a:lvl3pPr>
              <a:defRPr>
                <a:solidFill>
                  <a:srgbClr val="0F4196"/>
                </a:solidFill>
              </a:defRPr>
            </a:lvl3pPr>
            <a:lvl4pPr>
              <a:defRPr>
                <a:solidFill>
                  <a:srgbClr val="0F4196"/>
                </a:solidFill>
              </a:defRPr>
            </a:lvl4pPr>
            <a:lvl5pPr>
              <a:defRPr>
                <a:solidFill>
                  <a:srgbClr val="0F4196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76" y="533951"/>
            <a:ext cx="2455837" cy="1053777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772F153-CEF9-7D4B-8136-97D4C810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B7A0F8DC-4280-0841-9225-677E7726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004C655-E120-4546-951E-40D5505E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8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eingerück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3951"/>
            <a:ext cx="8735008" cy="1053777"/>
          </a:xfrm>
        </p:spPr>
        <p:txBody>
          <a:bodyPr/>
          <a:lstStyle>
            <a:lvl1pPr>
              <a:defRPr sz="32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76" y="533951"/>
            <a:ext cx="2455837" cy="1053777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1746420" y="1838973"/>
            <a:ext cx="9607380" cy="39766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0F4196"/>
                </a:solidFill>
              </a:defRPr>
            </a:lvl1pPr>
            <a:lvl2pPr>
              <a:defRPr>
                <a:solidFill>
                  <a:srgbClr val="0F4196"/>
                </a:solidFill>
              </a:defRPr>
            </a:lvl2pPr>
            <a:lvl3pPr>
              <a:defRPr>
                <a:solidFill>
                  <a:srgbClr val="0F4196"/>
                </a:solidFill>
              </a:defRPr>
            </a:lvl3pPr>
            <a:lvl4pPr>
              <a:defRPr>
                <a:solidFill>
                  <a:srgbClr val="0F4196"/>
                </a:solidFill>
              </a:defRPr>
            </a:lvl4pPr>
            <a:lvl5pPr>
              <a:defRPr>
                <a:solidFill>
                  <a:srgbClr val="0F4196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Text</a:t>
            </a:r>
          </a:p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Text </a:t>
            </a:r>
          </a:p>
          <a:p>
            <a:pPr lvl="0"/>
            <a:endParaRPr lang="en-GB" noProof="0" dirty="0"/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BEB64820-C8E2-CE46-ABBF-9D8F77F044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ED94E121-3269-C041-8478-6833341FE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4F06D494-7852-2D4E-ACBB-FF0A6B6DCC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37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icht eingerück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3951"/>
            <a:ext cx="8735008" cy="1053777"/>
          </a:xfrm>
        </p:spPr>
        <p:txBody>
          <a:bodyPr/>
          <a:lstStyle>
            <a:lvl1pPr>
              <a:defRPr sz="32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76" y="533951"/>
            <a:ext cx="2455837" cy="1053777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838200" y="1838973"/>
            <a:ext cx="10515600" cy="39644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0F4196"/>
                </a:solidFill>
              </a:defRPr>
            </a:lvl1pPr>
            <a:lvl2pPr>
              <a:defRPr>
                <a:solidFill>
                  <a:srgbClr val="0F4196"/>
                </a:solidFill>
              </a:defRPr>
            </a:lvl2pPr>
            <a:lvl3pPr>
              <a:defRPr>
                <a:solidFill>
                  <a:srgbClr val="0F4196"/>
                </a:solidFill>
              </a:defRPr>
            </a:lvl3pPr>
            <a:lvl4pPr>
              <a:defRPr>
                <a:solidFill>
                  <a:srgbClr val="0F4196"/>
                </a:solidFill>
              </a:defRPr>
            </a:lvl4pPr>
            <a:lvl5pPr>
              <a:defRPr>
                <a:solidFill>
                  <a:srgbClr val="0F4196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Text</a:t>
            </a:r>
          </a:p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Text </a:t>
            </a:r>
          </a:p>
          <a:p>
            <a:pPr lvl="0"/>
            <a:endParaRPr lang="en-GB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00CFD0-9263-8045-8DBF-35BF2E1FEC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E1254E-E6F3-7244-9131-8A5DF83CEF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C63214-2170-224B-93A2-5E15D8C123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15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3951"/>
            <a:ext cx="8816546" cy="1009987"/>
          </a:xfrm>
        </p:spPr>
        <p:txBody>
          <a:bodyPr/>
          <a:lstStyle>
            <a:lvl1pPr>
              <a:defRPr sz="32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76" y="533951"/>
            <a:ext cx="2455837" cy="1053777"/>
          </a:xfrm>
          <a:prstGeom prst="rect">
            <a:avLst/>
          </a:prstGeom>
        </p:spPr>
      </p:pic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60719A22-D69D-5E43-A06E-0AFB3564CE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90688"/>
            <a:ext cx="10515600" cy="424656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B34BC40A-8C93-3942-ADF8-F87E0D8995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5FBAC8E6-F478-164D-BAE4-B54A60DF00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C22811D3-5507-E24E-9458-C160190E44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98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F41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76" y="533951"/>
            <a:ext cx="2455837" cy="1053777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4BFEC05-DDF7-9142-9107-640345DB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5FCB5FD-A7D6-2246-B2CC-126DD34F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33A277-EA59-234F-913F-F1813118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21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FAB900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150075"/>
            <a:ext cx="5181600" cy="4026888"/>
          </a:xfrm>
        </p:spPr>
        <p:txBody>
          <a:bodyPr/>
          <a:lstStyle>
            <a:lvl1pPr>
              <a:defRPr sz="2400">
                <a:solidFill>
                  <a:srgbClr val="0F4196"/>
                </a:solidFill>
              </a:defRPr>
            </a:lvl1pPr>
            <a:lvl2pPr>
              <a:defRPr>
                <a:solidFill>
                  <a:srgbClr val="0F4196"/>
                </a:solidFill>
              </a:defRPr>
            </a:lvl2pPr>
            <a:lvl3pPr>
              <a:defRPr>
                <a:solidFill>
                  <a:srgbClr val="0F4196"/>
                </a:solidFill>
              </a:defRPr>
            </a:lvl3pPr>
            <a:lvl4pPr>
              <a:defRPr>
                <a:solidFill>
                  <a:srgbClr val="0F4196"/>
                </a:solidFill>
              </a:defRPr>
            </a:lvl4pPr>
            <a:lvl5pPr>
              <a:defRPr>
                <a:solidFill>
                  <a:srgbClr val="0F4196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150075"/>
            <a:ext cx="5181600" cy="4026888"/>
          </a:xfrm>
        </p:spPr>
        <p:txBody>
          <a:bodyPr/>
          <a:lstStyle>
            <a:lvl1pPr>
              <a:defRPr sz="2400">
                <a:solidFill>
                  <a:srgbClr val="0F4196"/>
                </a:solidFill>
              </a:defRPr>
            </a:lvl1pPr>
            <a:lvl2pPr>
              <a:defRPr>
                <a:solidFill>
                  <a:srgbClr val="0F4196"/>
                </a:solidFill>
              </a:defRPr>
            </a:lvl2pPr>
            <a:lvl3pPr>
              <a:defRPr>
                <a:solidFill>
                  <a:srgbClr val="0F4196"/>
                </a:solidFill>
              </a:defRPr>
            </a:lvl3pPr>
            <a:lvl4pPr>
              <a:defRPr>
                <a:solidFill>
                  <a:srgbClr val="0F4196"/>
                </a:solidFill>
              </a:defRPr>
            </a:lvl4pPr>
            <a:lvl5pPr>
              <a:defRPr>
                <a:solidFill>
                  <a:srgbClr val="0F4196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76" y="533951"/>
            <a:ext cx="2455837" cy="1053777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D690CAE-8583-0044-A465-8A878306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91CCE78-AC2B-EF4C-BB96-10E9BF4C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EF6B190-C307-EA4A-B6E6-17EAE903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7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hne IraSME-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D5E07593-D7A8-774D-9446-3AC352F0B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36448"/>
            <a:ext cx="10515600" cy="540080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6D58B6-E4A5-F94B-B499-3A098599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b="1"/>
              <a:t>www.ira-sme.net </a:t>
            </a:r>
            <a:r>
              <a:rPr lang="de-DE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045029-37E0-9842-ACC2-B8264FAD02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1386D4-960F-B248-86B4-950463F2A8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1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533951"/>
            <a:ext cx="8525256" cy="105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084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4196"/>
                </a:solidFill>
              </a:defRPr>
            </a:lvl1pPr>
          </a:lstStyle>
          <a:p>
            <a:r>
              <a:rPr lang="de-DE" b="1" dirty="0" err="1"/>
              <a:t>www.ira-sme.net</a:t>
            </a:r>
            <a:r>
              <a:rPr lang="de-DE" b="1" dirty="0"/>
              <a:t> </a:t>
            </a:r>
            <a:r>
              <a:rPr lang="de-DE" dirty="0"/>
              <a:t>| </a:t>
            </a:r>
            <a:fld id="{E05B056D-0FB5-C148-95D8-ED724A085C8C}" type="datetime5">
              <a:rPr lang="de-DE" smtClean="0"/>
              <a:pPr/>
              <a:t>22-05-20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084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4196"/>
                </a:solidFill>
              </a:defRPr>
            </a:lvl1pPr>
          </a:lstStyle>
          <a:p>
            <a:endParaRPr lang="de-DE" dirty="0">
              <a:solidFill>
                <a:srgbClr val="0F419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084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F4196"/>
                </a:solidFill>
              </a:defRPr>
            </a:lvl1pPr>
          </a:lstStyle>
          <a:p>
            <a:fld id="{F4BA95CD-8702-A846-AA23-04DD11E57842}" type="slidenum">
              <a:rPr lang="de-DE" smtClean="0"/>
              <a:pPr/>
              <a:t>‹Nr.›</a:t>
            </a:fld>
            <a:r>
              <a:rPr lang="de-DE"/>
              <a:t> /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5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9" r:id="rId4"/>
    <p:sldLayoutId id="2147483662" r:id="rId5"/>
    <p:sldLayoutId id="2147483661" r:id="rId6"/>
    <p:sldLayoutId id="2147483651" r:id="rId7"/>
    <p:sldLayoutId id="2147483652" r:id="rId8"/>
    <p:sldLayoutId id="2147483655" r:id="rId9"/>
    <p:sldLayoutId id="2147483660" r:id="rId10"/>
    <p:sldLayoutId id="214748365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net.onli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17026" y="3353412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Research Activities by</a:t>
            </a:r>
          </a:p>
          <a:p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and Medium-Sized Enterprises</a:t>
            </a:r>
          </a:p>
          <a:p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3217026" y="2135166"/>
            <a:ext cx="649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AB900"/>
                </a:solidFill>
              </a:rPr>
              <a:t>Bridgıng the Gap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66607" y="6342611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FAB900"/>
                </a:solidFill>
              </a:rPr>
              <a:t>www.ira-sme.net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85537" y="5727058"/>
            <a:ext cx="22444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AB900"/>
                </a:solidFill>
              </a:rPr>
              <a:t>Jenny</a:t>
            </a:r>
            <a:r>
              <a:rPr lang="de-DE" dirty="0" smtClean="0"/>
              <a:t> </a:t>
            </a:r>
            <a:r>
              <a:rPr lang="de-DE" dirty="0">
                <a:solidFill>
                  <a:srgbClr val="FAB900"/>
                </a:solidFill>
              </a:rPr>
              <a:t>Gudlat</a:t>
            </a:r>
          </a:p>
          <a:p>
            <a:pPr algn="ctr"/>
            <a:r>
              <a:rPr lang="de-DE" sz="1600" dirty="0">
                <a:solidFill>
                  <a:srgbClr val="FAB900"/>
                </a:solidFill>
              </a:rPr>
              <a:t>Network</a:t>
            </a:r>
            <a:r>
              <a:rPr lang="de-DE" sz="1600" dirty="0" smtClean="0"/>
              <a:t> </a:t>
            </a:r>
            <a:r>
              <a:rPr lang="de-DE" sz="1600" dirty="0" err="1">
                <a:solidFill>
                  <a:srgbClr val="FAB900"/>
                </a:solidFill>
              </a:rPr>
              <a:t>Coordinator</a:t>
            </a:r>
            <a:endParaRPr lang="de-DE" sz="1600" dirty="0">
              <a:solidFill>
                <a:srgbClr val="FA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HELP!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Please contact the </a:t>
            </a:r>
            <a:r>
              <a:rPr lang="en-US" sz="2600" b="1" dirty="0" err="1"/>
              <a:t>IraSME</a:t>
            </a:r>
            <a:r>
              <a:rPr lang="en-US" sz="2600" b="1" dirty="0"/>
              <a:t> coordination </a:t>
            </a:r>
            <a:r>
              <a:rPr lang="en-US" sz="2600" b="1" dirty="0" smtClean="0"/>
              <a:t>office</a:t>
            </a:r>
            <a:br>
              <a:rPr lang="en-US" sz="2600" b="1" dirty="0" smtClean="0"/>
            </a:br>
            <a:r>
              <a:rPr lang="en-US" sz="2600" b="1" dirty="0" smtClean="0"/>
              <a:t>and your </a:t>
            </a:r>
            <a:r>
              <a:rPr lang="en-US" sz="2600" b="1" dirty="0"/>
              <a:t>local funding agency.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E-mail</a:t>
            </a:r>
            <a:r>
              <a:rPr lang="en-US" sz="2600" dirty="0"/>
              <a:t>: info@ira-sme.net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Phone: +49 30 48163 </a:t>
            </a:r>
            <a:r>
              <a:rPr lang="en-US" sz="2600" dirty="0" smtClean="0"/>
              <a:t>589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Web: </a:t>
            </a:r>
            <a:r>
              <a:rPr lang="en-US" sz="2600" b="1" dirty="0" smtClean="0"/>
              <a:t>www.ira-sme.net/countries-regions</a:t>
            </a:r>
            <a:endParaRPr lang="en-US" sz="2600" b="1" dirty="0"/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294862"/>
            <a:ext cx="2259812" cy="182839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268042"/>
            <a:ext cx="2259812" cy="1824359"/>
          </a:xfrm>
          <a:prstGeom prst="rect">
            <a:avLst/>
          </a:prstGeom>
          <a:ln>
            <a:solidFill>
              <a:srgbClr val="0F4196"/>
            </a:solidFill>
          </a:ln>
        </p:spPr>
      </p:pic>
    </p:spTree>
    <p:extLst>
      <p:ext uri="{BB962C8B-B14F-4D97-AF65-F5344CB8AC3E}">
        <p14:creationId xmlns:p14="http://schemas.microsoft.com/office/powerpoint/2010/main" val="7270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INFORMED!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4730" y="2048255"/>
            <a:ext cx="6894214" cy="36045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For call and events announcements,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please </a:t>
            </a:r>
            <a:r>
              <a:rPr lang="en-US" sz="2600" b="1" dirty="0" smtClean="0"/>
              <a:t>subscribe to the </a:t>
            </a:r>
            <a:r>
              <a:rPr lang="en-US" sz="2600" b="1" dirty="0" err="1" smtClean="0"/>
              <a:t>IraSME</a:t>
            </a:r>
            <a:r>
              <a:rPr lang="en-US" sz="2600" b="1" dirty="0" smtClean="0"/>
              <a:t> newsletter</a:t>
            </a:r>
            <a:r>
              <a:rPr lang="en-US" sz="2600" dirty="0" smtClean="0"/>
              <a:t>!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Web: </a:t>
            </a:r>
            <a:r>
              <a:rPr lang="en-US" sz="2600" b="1" dirty="0" smtClean="0"/>
              <a:t>www.ira-sme.net</a:t>
            </a:r>
            <a:endParaRPr lang="en-US" sz="2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0" y="2040068"/>
            <a:ext cx="3053749" cy="3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70370"/>
            <a:ext cx="5472065" cy="360454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b="1" dirty="0" err="1" smtClean="0"/>
              <a:t>IraSME</a:t>
            </a:r>
            <a:r>
              <a:rPr lang="de-DE" b="1" dirty="0" smtClean="0"/>
              <a:t> / CORNET </a:t>
            </a:r>
            <a:r>
              <a:rPr lang="de-DE" b="1" dirty="0" err="1" smtClean="0"/>
              <a:t>Partnering</a:t>
            </a:r>
            <a:r>
              <a:rPr lang="de-DE" b="1" dirty="0" smtClean="0"/>
              <a:t> Events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2000" dirty="0" smtClean="0"/>
              <a:t> </a:t>
            </a:r>
            <a:endParaRPr lang="de-DE" sz="2000" dirty="0"/>
          </a:p>
          <a:p>
            <a:pPr marL="285750" indent="-285750">
              <a:spcAft>
                <a:spcPts val="600"/>
              </a:spcAft>
              <a:defRPr/>
            </a:pPr>
            <a:r>
              <a:rPr lang="de-DE" sz="2000" dirty="0" smtClean="0"/>
              <a:t>1-2 per </a:t>
            </a:r>
            <a:r>
              <a:rPr lang="de-DE" sz="2000" dirty="0" err="1" smtClean="0"/>
              <a:t>year</a:t>
            </a:r>
            <a:r>
              <a:rPr lang="de-DE" sz="2000" dirty="0" smtClean="0"/>
              <a:t> at </a:t>
            </a:r>
            <a:r>
              <a:rPr lang="de-DE" sz="2000" dirty="0" err="1" smtClean="0"/>
              <a:t>alternating</a:t>
            </a:r>
            <a:r>
              <a:rPr lang="de-DE" sz="2000" dirty="0" smtClean="0"/>
              <a:t> </a:t>
            </a:r>
            <a:r>
              <a:rPr lang="de-DE" sz="2000" dirty="0" err="1" smtClean="0"/>
              <a:t>locations</a:t>
            </a:r>
            <a:r>
              <a:rPr lang="de-DE" sz="2000" dirty="0" smtClean="0"/>
              <a:t> (</a:t>
            </a:r>
            <a:r>
              <a:rPr lang="de-DE" sz="2000" dirty="0" err="1" smtClean="0"/>
              <a:t>or</a:t>
            </a:r>
            <a:r>
              <a:rPr lang="de-DE" sz="2000" dirty="0" smtClean="0"/>
              <a:t> online via B2Match)</a:t>
            </a:r>
            <a:endParaRPr lang="de-DE" sz="2000" dirty="0"/>
          </a:p>
          <a:p>
            <a:pPr marL="285750" indent="-285750">
              <a:spcAft>
                <a:spcPts val="600"/>
              </a:spcAft>
              <a:defRPr/>
            </a:pPr>
            <a:r>
              <a:rPr lang="de-DE" sz="2000" dirty="0" smtClean="0"/>
              <a:t>CORNET = Collective Research Networking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>
                <a:hlinkClick r:id="rId3"/>
              </a:rPr>
              <a:t>https://</a:t>
            </a:r>
            <a:r>
              <a:rPr lang="de-DE" sz="2000" dirty="0" smtClean="0">
                <a:hlinkClick r:id="rId3"/>
              </a:rPr>
              <a:t>cornet.online</a:t>
            </a:r>
            <a:r>
              <a:rPr lang="de-DE" sz="2000" dirty="0" smtClean="0"/>
              <a:t>)</a:t>
            </a:r>
          </a:p>
          <a:p>
            <a:pPr marL="285750" indent="-285750">
              <a:spcAft>
                <a:spcPts val="600"/>
              </a:spcAft>
              <a:defRPr/>
            </a:pPr>
            <a:r>
              <a:rPr lang="de-DE" sz="2000" dirty="0" err="1" smtClean="0"/>
              <a:t>Funding</a:t>
            </a:r>
            <a:r>
              <a:rPr lang="de-DE" sz="2000" dirty="0" smtClean="0"/>
              <a:t> </a:t>
            </a:r>
            <a:r>
              <a:rPr lang="de-DE" sz="2000" dirty="0" err="1" smtClean="0"/>
              <a:t>iniatives</a:t>
            </a:r>
            <a:r>
              <a:rPr lang="de-DE" sz="2000" dirty="0" smtClean="0"/>
              <a:t>, </a:t>
            </a:r>
            <a:r>
              <a:rPr lang="de-DE" sz="2000" dirty="0" err="1" smtClean="0"/>
              <a:t>matchmaking</a:t>
            </a:r>
            <a:r>
              <a:rPr lang="de-DE" sz="2000" dirty="0" smtClean="0"/>
              <a:t>, </a:t>
            </a:r>
            <a:r>
              <a:rPr lang="de-DE" sz="2000" dirty="0" err="1" smtClean="0"/>
              <a:t>elevator</a:t>
            </a:r>
            <a:r>
              <a:rPr lang="de-DE" sz="2000" dirty="0" smtClean="0"/>
              <a:t> </a:t>
            </a:r>
            <a:r>
              <a:rPr lang="de-DE" sz="2000" dirty="0" err="1" smtClean="0"/>
              <a:t>pitch</a:t>
            </a:r>
            <a:r>
              <a:rPr lang="de-DE" sz="2000" dirty="0" smtClean="0"/>
              <a:t> </a:t>
            </a:r>
            <a:r>
              <a:rPr lang="de-DE" sz="2000" dirty="0" err="1" smtClean="0"/>
              <a:t>sessions</a:t>
            </a:r>
            <a:r>
              <a:rPr lang="de-DE" sz="2000" dirty="0" smtClean="0"/>
              <a:t>, </a:t>
            </a:r>
            <a:r>
              <a:rPr lang="de-DE" sz="2000" dirty="0" err="1" smtClean="0"/>
              <a:t>success</a:t>
            </a:r>
            <a:r>
              <a:rPr lang="de-DE" sz="2000" dirty="0" smtClean="0"/>
              <a:t> </a:t>
            </a:r>
            <a:r>
              <a:rPr lang="de-DE" sz="2000" dirty="0" err="1" smtClean="0"/>
              <a:t>stories</a:t>
            </a:r>
            <a:endParaRPr lang="de-DE" sz="2000" dirty="0" smtClean="0"/>
          </a:p>
          <a:p>
            <a:pPr marL="285750" indent="-285750">
              <a:defRPr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887" y="1770370"/>
            <a:ext cx="4604960" cy="4154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2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33589"/>
            <a:ext cx="4824263" cy="36045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 err="1" smtClean="0"/>
              <a:t>IraSME</a:t>
            </a:r>
            <a:r>
              <a:rPr lang="en-US" sz="2600" b="1" dirty="0" smtClean="0"/>
              <a:t> </a:t>
            </a:r>
            <a:r>
              <a:rPr lang="en-US" sz="2600" b="1" dirty="0"/>
              <a:t>coordination </a:t>
            </a:r>
            <a:r>
              <a:rPr lang="en-US" sz="2600" b="1" dirty="0" smtClean="0"/>
              <a:t>office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at 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endParaRPr lang="en-US" sz="2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E-mail</a:t>
            </a:r>
            <a:r>
              <a:rPr lang="en-US" sz="2600" dirty="0"/>
              <a:t>: info@ira-sme.net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Phone: +49 30 </a:t>
            </a:r>
            <a:r>
              <a:rPr lang="en-US" sz="2600" dirty="0" smtClean="0"/>
              <a:t>48163-589</a:t>
            </a:r>
            <a:endParaRPr lang="en-US" sz="2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Web: www.ira-sme.net</a:t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61" y="3856424"/>
            <a:ext cx="1213648" cy="121364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61" y="2120747"/>
            <a:ext cx="1205106" cy="12051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84" y="2128015"/>
            <a:ext cx="1236027" cy="123602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84" y="3856424"/>
            <a:ext cx="1236027" cy="123602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0" y="2628331"/>
            <a:ext cx="1425566" cy="32592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231280" y="3369248"/>
            <a:ext cx="1301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F4196"/>
                </a:solidFill>
              </a:rPr>
              <a:t>Jenny Gudlat</a:t>
            </a:r>
            <a:endParaRPr lang="de-DE" sz="1400" dirty="0">
              <a:solidFill>
                <a:srgbClr val="0F4196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231280" y="5150768"/>
            <a:ext cx="163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F4196"/>
                </a:solidFill>
              </a:rPr>
              <a:t>Christian Fichtner</a:t>
            </a:r>
            <a:endParaRPr lang="de-DE" sz="1400" dirty="0">
              <a:solidFill>
                <a:srgbClr val="0F4196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005025" y="5150114"/>
            <a:ext cx="1965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F4196"/>
                </a:solidFill>
              </a:rPr>
              <a:t>Paula Schnippering</a:t>
            </a:r>
            <a:endParaRPr lang="de-DE" sz="1400" dirty="0">
              <a:solidFill>
                <a:srgbClr val="0F4196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016628" y="3398611"/>
            <a:ext cx="149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F4196"/>
                </a:solidFill>
              </a:rPr>
              <a:t>Georg Nagel</a:t>
            </a:r>
            <a:endParaRPr lang="de-DE" sz="1400" dirty="0">
              <a:solidFill>
                <a:srgbClr val="0F41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7718" y="482963"/>
            <a:ext cx="7276564" cy="1142935"/>
          </a:xfrm>
        </p:spPr>
        <p:txBody>
          <a:bodyPr/>
          <a:lstStyle/>
          <a:p>
            <a:pPr algn="ctr"/>
            <a:r>
              <a:rPr lang="en-GB" sz="40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3044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HOW IRASME </a:t>
            </a:r>
            <a:r>
              <a:rPr lang="de-DE"/>
              <a:t>IS </a:t>
            </a:r>
            <a:r>
              <a:rPr lang="de-DE" smtClean="0"/>
              <a:t>STRUCTURED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500" b="1" dirty="0"/>
              <a:t>Network </a:t>
            </a:r>
            <a:r>
              <a:rPr lang="en-US" sz="2500" dirty="0"/>
              <a:t>of ministries and funding agencies</a:t>
            </a:r>
          </a:p>
          <a:p>
            <a:pPr>
              <a:lnSpc>
                <a:spcPct val="100000"/>
              </a:lnSpc>
            </a:pPr>
            <a:r>
              <a:rPr lang="en-US" sz="2500" b="1" dirty="0"/>
              <a:t>Synchronized</a:t>
            </a:r>
            <a:r>
              <a:rPr lang="en-US" sz="2500" dirty="0"/>
              <a:t> national funding for transnational </a:t>
            </a:r>
            <a:r>
              <a:rPr lang="en-US" sz="2500" dirty="0" smtClean="0"/>
              <a:t>R&amp;D projects</a:t>
            </a:r>
            <a:endParaRPr lang="en-US" sz="2500" dirty="0"/>
          </a:p>
          <a:p>
            <a:pPr>
              <a:lnSpc>
                <a:spcPct val="100000"/>
              </a:lnSpc>
            </a:pPr>
            <a:r>
              <a:rPr lang="en-US" sz="2500" b="1" dirty="0"/>
              <a:t>National / regional funding conditions </a:t>
            </a:r>
            <a:r>
              <a:rPr lang="en-US" sz="2500" dirty="0"/>
              <a:t>are binding</a:t>
            </a:r>
          </a:p>
          <a:p>
            <a:pPr>
              <a:lnSpc>
                <a:spcPct val="100000"/>
              </a:lnSpc>
            </a:pPr>
            <a:r>
              <a:rPr lang="en-US" sz="2500" b="1" dirty="0"/>
              <a:t>Coordination office </a:t>
            </a:r>
            <a:r>
              <a:rPr lang="en-US" sz="2500" dirty="0"/>
              <a:t>is based at AiF </a:t>
            </a:r>
            <a:r>
              <a:rPr lang="en-US" sz="2500" dirty="0" err="1"/>
              <a:t>Projekt</a:t>
            </a:r>
            <a:r>
              <a:rPr lang="en-US" sz="2500" dirty="0"/>
              <a:t> GmbH in </a:t>
            </a:r>
            <a:r>
              <a:rPr lang="en-US" sz="2500" dirty="0" smtClean="0"/>
              <a:t>Berlin, supported by German Federal Ministry for Economic Affairs and Climate Action (BMWK)</a:t>
            </a:r>
            <a:endParaRPr lang="de-DE" sz="25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b="1" noProof="0" dirty="0"/>
              <a:t>www.ira-sme.net | </a:t>
            </a:r>
            <a:fld id="{134EAA2C-7605-5445-813E-0A5271769B24}" type="datetime5">
              <a:rPr lang="de-DE" smtClean="0"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7C7E-40CF-4F19-868E-331E6FA7C20E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56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COUNTRIES / REGIONS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E24111-93B8-D044-8357-E712F3414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8" y="4037664"/>
            <a:ext cx="1352206" cy="17706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574329-8313-8B40-8715-89EAD04CA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30" y="1848616"/>
            <a:ext cx="1352206" cy="1770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05D472-1C12-B443-9F4E-4AD571AC2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2" y="1831869"/>
            <a:ext cx="1352206" cy="1770615"/>
          </a:xfrm>
          <a:prstGeom prst="rect">
            <a:avLst/>
          </a:prstGeom>
          <a:effectLst>
            <a:glow rad="101600">
              <a:schemeClr val="tx2">
                <a:alpha val="60000"/>
              </a:schemeClr>
            </a:glo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3796D2-5B05-A141-AB7C-EFE960E63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74" y="1825519"/>
            <a:ext cx="1352206" cy="177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861747-7FA7-8743-8718-1C7FD09D3A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96" y="1825519"/>
            <a:ext cx="1352206" cy="177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77C47A-F7D6-B74D-9192-B8E2F1865F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1" y="4037664"/>
            <a:ext cx="1352206" cy="17706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304BA46-29EE-9447-B996-2C41013A8F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30" y="4037664"/>
            <a:ext cx="1352206" cy="17706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7827014-B58E-F243-9022-4B0E3616E4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72" y="4037664"/>
            <a:ext cx="1352206" cy="177061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3538405-C05A-6944-AE72-BD96BBBEE3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96" y="4037664"/>
            <a:ext cx="1352206" cy="1770615"/>
          </a:xfrm>
          <a:prstGeom prst="rect">
            <a:avLst/>
          </a:prstGeom>
          <a:effectLst>
            <a:glow rad="101600">
              <a:srgbClr val="0F4196">
                <a:alpha val="60000"/>
              </a:srgbClr>
            </a:glo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40" y="1855355"/>
            <a:ext cx="1323974" cy="176387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Textfeld 4"/>
          <p:cNvSpPr txBox="1"/>
          <p:nvPr/>
        </p:nvSpPr>
        <p:spPr>
          <a:xfrm rot="1131723">
            <a:off x="4599017" y="4988459"/>
            <a:ext cx="135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suspended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REQUIREMENTS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b="1" dirty="0"/>
              <a:t>Development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en-US" b="1" dirty="0"/>
              <a:t>significant improvement </a:t>
            </a:r>
            <a:br>
              <a:rPr lang="en-US" b="1" dirty="0"/>
            </a:br>
            <a:r>
              <a:rPr lang="en-US" b="1" dirty="0"/>
              <a:t>of existing products, </a:t>
            </a:r>
            <a:r>
              <a:rPr lang="de-DE" b="1" dirty="0" err="1"/>
              <a:t>processes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technical</a:t>
            </a:r>
            <a:r>
              <a:rPr lang="de-DE" b="1" dirty="0"/>
              <a:t> </a:t>
            </a:r>
            <a:r>
              <a:rPr lang="de-DE" b="1" dirty="0" err="1" smtClean="0"/>
              <a:t>services</a:t>
            </a:r>
            <a:endParaRPr lang="de-DE" b="1" dirty="0"/>
          </a:p>
          <a:p>
            <a:pPr lvl="1"/>
            <a:r>
              <a:rPr lang="de-DE" sz="2000" dirty="0" err="1"/>
              <a:t>Bottom-up</a:t>
            </a:r>
            <a:r>
              <a:rPr lang="de-DE" sz="2000" dirty="0"/>
              <a:t> </a:t>
            </a:r>
            <a:r>
              <a:rPr lang="de-DE" sz="2000" dirty="0" err="1"/>
              <a:t>approach</a:t>
            </a:r>
            <a:endParaRPr lang="de-DE" sz="2000" dirty="0"/>
          </a:p>
          <a:p>
            <a:pPr lvl="1"/>
            <a:r>
              <a:rPr lang="de-DE" sz="2000" dirty="0"/>
              <a:t>Up </a:t>
            </a:r>
            <a:r>
              <a:rPr lang="de-DE" sz="2000" dirty="0" err="1"/>
              <a:t>to</a:t>
            </a:r>
            <a:r>
              <a:rPr lang="de-DE" sz="2000" dirty="0"/>
              <a:t> prototype </a:t>
            </a:r>
            <a:r>
              <a:rPr lang="de-DE" sz="2000" dirty="0" err="1" smtClean="0"/>
              <a:t>level</a:t>
            </a:r>
            <a:r>
              <a:rPr lang="de-DE" sz="2000" dirty="0" smtClean="0"/>
              <a:t> (TRL 4-7)</a:t>
            </a:r>
            <a:endParaRPr lang="de-DE" sz="2000" dirty="0"/>
          </a:p>
          <a:p>
            <a:pPr lvl="1"/>
            <a:r>
              <a:rPr lang="de-DE" sz="2000" dirty="0" err="1"/>
              <a:t>Significant</a:t>
            </a:r>
            <a:r>
              <a:rPr lang="de-DE" sz="2000" dirty="0"/>
              <a:t> </a:t>
            </a:r>
            <a:r>
              <a:rPr lang="de-DE" sz="2000" dirty="0" err="1"/>
              <a:t>technical</a:t>
            </a:r>
            <a:r>
              <a:rPr lang="de-DE" sz="2000" dirty="0"/>
              <a:t> </a:t>
            </a:r>
            <a:r>
              <a:rPr lang="de-DE" sz="2000" dirty="0" err="1"/>
              <a:t>risks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partner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r>
              <a:rPr lang="en-US" b="1" dirty="0" smtClean="0"/>
              <a:t>High </a:t>
            </a:r>
            <a:r>
              <a:rPr lang="en-US" b="1" dirty="0"/>
              <a:t>market potential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6DBC4E-7051-5D4E-A0E4-00EF555E4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6" y="3802441"/>
            <a:ext cx="719329" cy="7193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B280EF-5BAC-6F41-AAC6-BA0CDDED6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335" y="1849326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JOINT CALLS FOR PROPOSALS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Two calls for proposals per year </a:t>
            </a:r>
          </a:p>
          <a:p>
            <a:pPr lvl="1"/>
            <a:r>
              <a:rPr lang="en-US" sz="2000" dirty="0"/>
              <a:t>Deadlines end of March and September</a:t>
            </a:r>
          </a:p>
          <a:p>
            <a:pPr lvl="1"/>
            <a:r>
              <a:rPr lang="en-US" sz="2000" b="1" dirty="0" smtClean="0"/>
              <a:t>30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b="1" dirty="0" smtClean="0"/>
              <a:t>call</a:t>
            </a:r>
            <a:r>
              <a:rPr lang="en-US" sz="2000" dirty="0" smtClean="0"/>
              <a:t>: June 2022 until </a:t>
            </a:r>
            <a:r>
              <a:rPr lang="en-US" sz="2000" b="1" dirty="0" smtClean="0"/>
              <a:t>28 September </a:t>
            </a:r>
            <a:r>
              <a:rPr lang="en-US" sz="2000" b="1" dirty="0" smtClean="0"/>
              <a:t>2022</a:t>
            </a:r>
          </a:p>
          <a:p>
            <a:pPr lvl="2"/>
            <a:r>
              <a:rPr lang="en-US" sz="1600" dirty="0" smtClean="0"/>
              <a:t>Without Alberta (Canada), Austria</a:t>
            </a:r>
          </a:p>
          <a:p>
            <a:pPr lvl="1"/>
            <a:r>
              <a:rPr lang="en-US" sz="2000" b="1" dirty="0" smtClean="0"/>
              <a:t>31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call: </a:t>
            </a:r>
            <a:r>
              <a:rPr lang="en-US" sz="2000" dirty="0" smtClean="0"/>
              <a:t>December 2022 until </a:t>
            </a:r>
            <a:r>
              <a:rPr lang="en-US" sz="2000" b="1" dirty="0" smtClean="0"/>
              <a:t>29 March 2022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Documents: </a:t>
            </a:r>
            <a:r>
              <a:rPr lang="en-US" sz="2000" dirty="0" err="1" smtClean="0"/>
              <a:t>IraSME</a:t>
            </a:r>
            <a:r>
              <a:rPr lang="en-US" sz="2000" dirty="0" smtClean="0"/>
              <a:t> proposal application form + national application form</a:t>
            </a:r>
          </a:p>
          <a:p>
            <a:pPr marL="914400" lvl="2" indent="0">
              <a:buNone/>
            </a:pPr>
            <a:endParaRPr lang="de-DE" sz="1100" dirty="0" smtClean="0"/>
          </a:p>
          <a:p>
            <a:pPr marL="914400" lvl="2" indent="0">
              <a:buNone/>
            </a:pPr>
            <a:endParaRPr lang="de-DE" sz="1100" dirty="0" smtClean="0"/>
          </a:p>
          <a:p>
            <a:r>
              <a:rPr lang="de-DE" b="1" dirty="0" smtClean="0"/>
              <a:t>National Programme Portraits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on </a:t>
            </a:r>
            <a:r>
              <a:rPr lang="de-DE" dirty="0" err="1" smtClean="0"/>
              <a:t>IraSME</a:t>
            </a:r>
            <a:r>
              <a:rPr lang="de-DE" dirty="0" smtClean="0"/>
              <a:t> </a:t>
            </a:r>
            <a:r>
              <a:rPr lang="de-DE" dirty="0" err="1" smtClean="0"/>
              <a:t>website</a:t>
            </a:r>
            <a:r>
              <a:rPr lang="de-DE" dirty="0" smtClean="0"/>
              <a:t>: www.ira-sme.net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58DA5A-9389-1441-A86C-81639FB33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3" y="4376699"/>
            <a:ext cx="719329" cy="7193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CAE424-A59B-4C4C-BD55-0714C55E6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3" y="1856371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12" y="533950"/>
            <a:ext cx="8735008" cy="1053777"/>
          </a:xfrm>
        </p:spPr>
        <p:txBody>
          <a:bodyPr/>
          <a:lstStyle/>
          <a:p>
            <a:r>
              <a:rPr lang="de-DE" dirty="0" smtClean="0"/>
              <a:t>APPLICATION FORM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032" y="1835250"/>
            <a:ext cx="2768179" cy="4001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40" y="1835250"/>
            <a:ext cx="2783575" cy="40012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044" y="1835250"/>
            <a:ext cx="2767416" cy="39749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35" y="1833093"/>
            <a:ext cx="2731568" cy="40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TYPICAL IRASME PROJECT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A29BC2-20E7-2E47-B284-CE0C3B2B7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6" y="2747463"/>
            <a:ext cx="719329" cy="7193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0E1EC2-3361-1742-9B21-9DF3F1571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5" y="1727406"/>
            <a:ext cx="719329" cy="7193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9EC86E-EBCC-0442-B999-BF2BFFA9E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335" y="3800715"/>
            <a:ext cx="719329" cy="7193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7CF105-EF74-F041-9082-840973173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334" y="4716130"/>
            <a:ext cx="719329" cy="719329"/>
          </a:xfrm>
          <a:prstGeom prst="rect">
            <a:avLst/>
          </a:prstGeo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2794449-EA49-2342-8245-01F0FFAEC48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1" dirty="0"/>
              <a:t>2</a:t>
            </a:r>
            <a:r>
              <a:rPr lang="en-GB" b="1" dirty="0" smtClean="0"/>
              <a:t>-6 </a:t>
            </a:r>
            <a:r>
              <a:rPr lang="en-GB" b="1" dirty="0"/>
              <a:t>participants – </a:t>
            </a:r>
            <a:r>
              <a:rPr lang="en-GB" dirty="0"/>
              <a:t>clearly distinct subprojects for each partner</a:t>
            </a:r>
          </a:p>
          <a:p>
            <a:endParaRPr lang="en-GB" b="1" dirty="0"/>
          </a:p>
          <a:p>
            <a:r>
              <a:rPr lang="en-GB" b="1" dirty="0"/>
              <a:t>2 SMEs / 2 participating countries / regions</a:t>
            </a:r>
          </a:p>
          <a:p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/>
              <a:t>RTOs as </a:t>
            </a:r>
            <a:r>
              <a:rPr lang="en-GB" sz="1800" dirty="0"/>
              <a:t>additional partners or </a:t>
            </a:r>
            <a:r>
              <a:rPr lang="en-GB" sz="1800" dirty="0" smtClean="0"/>
              <a:t>subcontractors</a:t>
            </a:r>
            <a:br>
              <a:rPr lang="en-GB" sz="1800" dirty="0" smtClean="0"/>
            </a:br>
            <a:r>
              <a:rPr lang="en-GB" sz="1800" dirty="0" smtClean="0">
                <a:sym typeface="Wingdings" panose="05000000000000000000" pitchFamily="2" charset="2"/>
              </a:rPr>
              <a:t> Brazil: + EMBRAPII unit!</a:t>
            </a:r>
            <a:endParaRPr lang="en-GB" sz="1800" dirty="0"/>
          </a:p>
          <a:p>
            <a:endParaRPr lang="en-GB" b="1" dirty="0"/>
          </a:p>
          <a:p>
            <a:r>
              <a:rPr lang="en-GB" b="1" dirty="0"/>
              <a:t>average project partner </a:t>
            </a:r>
            <a:r>
              <a:rPr lang="en-GB" b="1" dirty="0" smtClean="0"/>
              <a:t>costs </a:t>
            </a:r>
            <a:r>
              <a:rPr lang="en-GB" dirty="0" smtClean="0"/>
              <a:t>€150,000 </a:t>
            </a:r>
            <a:r>
              <a:rPr lang="en-GB" dirty="0"/>
              <a:t>– €</a:t>
            </a:r>
            <a:r>
              <a:rPr lang="en-GB" dirty="0" smtClean="0"/>
              <a:t>250,000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average duration </a:t>
            </a:r>
            <a:r>
              <a:rPr lang="en-GB" dirty="0" smtClean="0"/>
              <a:t>26 </a:t>
            </a:r>
            <a:r>
              <a:rPr lang="en-GB" dirty="0"/>
              <a:t>months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WATCH OUT!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b="1" dirty="0"/>
              <a:t>Most common reasons for weak proposals: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500" b="1" dirty="0"/>
          </a:p>
          <a:p>
            <a:pPr>
              <a:lnSpc>
                <a:spcPct val="100000"/>
              </a:lnSpc>
            </a:pPr>
            <a:r>
              <a:rPr lang="en-GB" sz="2500" dirty="0" smtClean="0"/>
              <a:t>Lack of </a:t>
            </a:r>
            <a:r>
              <a:rPr lang="en-GB" sz="2500" dirty="0"/>
              <a:t>knowledge </a:t>
            </a:r>
            <a:r>
              <a:rPr lang="en-GB" sz="2500" dirty="0" smtClean="0"/>
              <a:t>of national funding </a:t>
            </a:r>
            <a:r>
              <a:rPr lang="en-GB" sz="2500" dirty="0"/>
              <a:t>programme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Lack of time to write acceptable project plan and application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77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 CAN HELP!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50075"/>
            <a:ext cx="9817608" cy="40268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b="1" dirty="0"/>
              <a:t>B</a:t>
            </a:r>
            <a:r>
              <a:rPr lang="en-GB" sz="2500" b="1" dirty="0" smtClean="0"/>
              <a:t>est </a:t>
            </a:r>
            <a:r>
              <a:rPr lang="en-GB" sz="2500" b="1" dirty="0"/>
              <a:t>measures to overcome those </a:t>
            </a:r>
            <a:r>
              <a:rPr lang="en-GB" sz="2500" b="1" dirty="0" smtClean="0"/>
              <a:t>problems:</a:t>
            </a:r>
            <a:endParaRPr lang="en-GB" sz="2500" b="1" dirty="0"/>
          </a:p>
          <a:p>
            <a:pPr marL="0" indent="0">
              <a:lnSpc>
                <a:spcPct val="100000"/>
              </a:lnSpc>
              <a:buNone/>
            </a:pPr>
            <a:endParaRPr lang="en-GB" sz="2500" b="1" dirty="0"/>
          </a:p>
          <a:p>
            <a:pPr>
              <a:lnSpc>
                <a:spcPct val="100000"/>
              </a:lnSpc>
            </a:pPr>
            <a:r>
              <a:rPr lang="en-GB" sz="2500" dirty="0"/>
              <a:t>Contact your national / regional funding organization at </a:t>
            </a:r>
            <a:br>
              <a:rPr lang="en-GB" sz="2500" dirty="0"/>
            </a:br>
            <a:r>
              <a:rPr lang="en-GB" sz="2500" dirty="0"/>
              <a:t>an early stage</a:t>
            </a:r>
          </a:p>
          <a:p>
            <a:pPr>
              <a:lnSpc>
                <a:spcPct val="100000"/>
              </a:lnSpc>
            </a:pPr>
            <a:r>
              <a:rPr lang="en-GB" sz="2500" dirty="0"/>
              <a:t>Take your time! </a:t>
            </a:r>
            <a:r>
              <a:rPr lang="en-GB" sz="2500" dirty="0" smtClean="0"/>
              <a:t>Two </a:t>
            </a:r>
            <a:r>
              <a:rPr lang="en-GB" sz="2500" dirty="0"/>
              <a:t>calls each year </a:t>
            </a:r>
            <a:r>
              <a:rPr lang="en-GB" sz="2500" dirty="0" smtClean="0"/>
              <a:t>– no need to rush or worry about a missed deadline</a:t>
            </a:r>
            <a:endParaRPr lang="en-GB" sz="25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084000"/>
            <a:ext cx="2743200" cy="365125"/>
          </a:xfrm>
        </p:spPr>
        <p:txBody>
          <a:bodyPr/>
          <a:lstStyle/>
          <a:p>
            <a:r>
              <a:rPr lang="de-DE" b="1" dirty="0" err="1"/>
              <a:t>www.ira-sme.net</a:t>
            </a:r>
            <a:r>
              <a:rPr lang="de-DE" b="1" dirty="0"/>
              <a:t> | </a:t>
            </a:r>
            <a:fld id="{134EAA2C-7605-5445-813E-0A5271769B24}" type="datetime5">
              <a:rPr lang="de-DE"/>
              <a:pPr/>
              <a:t>22-05-20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084000"/>
            <a:ext cx="2743200" cy="365125"/>
          </a:xfrm>
        </p:spPr>
        <p:txBody>
          <a:bodyPr/>
          <a:lstStyle/>
          <a:p>
            <a:fld id="{E6B97C7E-40CF-4F19-868E-331E6FA7C20E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9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alt">
  <a:themeElements>
    <a:clrScheme name="Benutzerdefiniert 1">
      <a:dk1>
        <a:srgbClr val="000000"/>
      </a:dk1>
      <a:lt1>
        <a:srgbClr val="FFFFFF"/>
      </a:lt1>
      <a:dk2>
        <a:srgbClr val="0F4196"/>
      </a:dk2>
      <a:lt2>
        <a:srgbClr val="FFC0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aSME_Vorlage_112020" id="{4382BBF9-3364-9343-8C2B-804D6E301AC6}" vid="{65638922-1C8C-884C-8802-A526E27CD35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IraSME_Vorlage_112020</Template>
  <TotalTime>0</TotalTime>
  <Words>494</Words>
  <Application>Microsoft Office PowerPoint</Application>
  <PresentationFormat>Breitbild</PresentationFormat>
  <Paragraphs>106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Inhalt</vt:lpstr>
      <vt:lpstr>PowerPoint-Präsentation</vt:lpstr>
      <vt:lpstr>HOW IRASME IS STRUCTURED</vt:lpstr>
      <vt:lpstr>COUNTRIES / REGIONS</vt:lpstr>
      <vt:lpstr>PROJECT REQUIREMENTS </vt:lpstr>
      <vt:lpstr>JOINT CALLS FOR PROPOSALS</vt:lpstr>
      <vt:lpstr>APPLICATION FORM</vt:lpstr>
      <vt:lpstr>A TYPICAL IRASME PROJECT</vt:lpstr>
      <vt:lpstr>WATCH OUT!</vt:lpstr>
      <vt:lpstr>WE CAN HELP!</vt:lpstr>
      <vt:lpstr>WE CAN HELP!</vt:lpstr>
      <vt:lpstr>KEEP INFORMED!</vt:lpstr>
      <vt:lpstr>EVENTS</vt:lpstr>
      <vt:lpstr>CONTACT</vt:lpstr>
      <vt:lpstr>Thank you for your attention!</vt:lpstr>
    </vt:vector>
  </TitlesOfParts>
  <Company>AiF Projekt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Gudlat, Jenny</dc:creator>
  <cp:lastModifiedBy>Gudlat, Jenny</cp:lastModifiedBy>
  <cp:revision>97</cp:revision>
  <dcterms:created xsi:type="dcterms:W3CDTF">2020-11-06T09:29:39Z</dcterms:created>
  <dcterms:modified xsi:type="dcterms:W3CDTF">2022-05-20T11:48:43Z</dcterms:modified>
</cp:coreProperties>
</file>